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Lst>
  <p:sldSz cx="365760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169"/>
    <a:srgbClr val="A1B70D"/>
    <a:srgbClr val="FFD960"/>
    <a:srgbClr val="B04300"/>
    <a:srgbClr val="1D6363"/>
    <a:srgbClr val="E89923"/>
    <a:srgbClr val="F3F2F1"/>
    <a:srgbClr val="262626"/>
    <a:srgbClr val="C84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29" d="100"/>
          <a:sy n="29" d="100"/>
        </p:scale>
        <p:origin x="88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dirty="0"/>
              <a:t>Active title </a:t>
            </a:r>
            <a:r>
              <a:rPr lang="en-US" baseline="0" dirty="0"/>
              <a:t> – </a:t>
            </a:r>
            <a:r>
              <a:rPr lang="en-US" dirty="0"/>
              <a:t>explains</a:t>
            </a:r>
            <a:r>
              <a:rPr lang="en-US" baseline="0" dirty="0"/>
              <a:t> the story this figure is telling</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388257086950565E-2"/>
          <c:y val="0.19171102311760538"/>
          <c:w val="0.9642771980193674"/>
          <c:h val="0.65608666641166546"/>
        </c:manualLayout>
      </c:layout>
      <c:barChart>
        <c:barDir val="col"/>
        <c:grouping val="clustered"/>
        <c:varyColors val="0"/>
        <c:ser>
          <c:idx val="0"/>
          <c:order val="0"/>
          <c:tx>
            <c:strRef>
              <c:f>Sheet1!$B$1</c:f>
              <c:strCache>
                <c:ptCount val="1"/>
                <c:pt idx="0">
                  <c:v>Series 1</c:v>
                </c:pt>
              </c:strCache>
            </c:strRef>
          </c:tx>
          <c:spPr>
            <a:solidFill>
              <a:srgbClr val="FFD96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C53-A749-A9A9-DE024BF9FCCA}"/>
            </c:ext>
          </c:extLst>
        </c:ser>
        <c:ser>
          <c:idx val="1"/>
          <c:order val="1"/>
          <c:tx>
            <c:strRef>
              <c:f>Sheet1!$C$1</c:f>
              <c:strCache>
                <c:ptCount val="1"/>
                <c:pt idx="0">
                  <c:v>Series 2</c:v>
                </c:pt>
              </c:strCache>
            </c:strRef>
          </c:tx>
          <c:spPr>
            <a:solidFill>
              <a:srgbClr val="E8992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C53-A749-A9A9-DE024BF9FCCA}"/>
            </c:ext>
          </c:extLst>
        </c:ser>
        <c:ser>
          <c:idx val="2"/>
          <c:order val="2"/>
          <c:tx>
            <c:strRef>
              <c:f>Sheet1!$D$1</c:f>
              <c:strCache>
                <c:ptCount val="1"/>
                <c:pt idx="0">
                  <c:v>Series 3</c:v>
                </c:pt>
              </c:strCache>
            </c:strRef>
          </c:tx>
          <c:spPr>
            <a:solidFill>
              <a:srgbClr val="B0430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C53-A749-A9A9-DE024BF9FCCA}"/>
            </c:ext>
          </c:extLst>
        </c:ser>
        <c:dLbls>
          <c:showLegendKey val="0"/>
          <c:showVal val="0"/>
          <c:showCatName val="0"/>
          <c:showSerName val="0"/>
          <c:showPercent val="0"/>
          <c:showBubbleSize val="0"/>
        </c:dLbls>
        <c:gapWidth val="219"/>
        <c:overlap val="-27"/>
        <c:axId val="434051392"/>
        <c:axId val="434051720"/>
      </c:barChart>
      <c:catAx>
        <c:axId val="43405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34051720"/>
        <c:crosses val="autoZero"/>
        <c:auto val="1"/>
        <c:lblAlgn val="ctr"/>
        <c:lblOffset val="100"/>
        <c:noMultiLvlLbl val="0"/>
      </c:catAx>
      <c:valAx>
        <c:axId val="434051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34051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39B820-22DA-124D-880B-D108F29D1E8E}"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37960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9B820-22DA-124D-880B-D108F29D1E8E}"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37212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9B820-22DA-124D-880B-D108F29D1E8E}"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61967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39B820-22DA-124D-880B-D108F29D1E8E}"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385588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9B820-22DA-124D-880B-D108F29D1E8E}"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340918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39B820-22DA-124D-880B-D108F29D1E8E}"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42491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39B820-22DA-124D-880B-D108F29D1E8E}" type="datetimeFigureOut">
              <a:rPr lang="en-US" smtClean="0"/>
              <a:t>1/15/21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14958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39B820-22DA-124D-880B-D108F29D1E8E}" type="datetimeFigureOut">
              <a:rPr lang="en-US" smtClean="0"/>
              <a:t>1/15/21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329990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9B820-22DA-124D-880B-D108F29D1E8E}" type="datetimeFigureOut">
              <a:rPr lang="en-US" smtClean="0"/>
              <a:t>1/15/21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7891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E639B820-22DA-124D-880B-D108F29D1E8E}"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103298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E639B820-22DA-124D-880B-D108F29D1E8E}"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40C38-AB3B-8148-86E8-B04D66128D8D}" type="slidenum">
              <a:rPr lang="en-US" smtClean="0"/>
              <a:t>‹#›</a:t>
            </a:fld>
            <a:endParaRPr lang="en-US"/>
          </a:p>
        </p:txBody>
      </p:sp>
    </p:spTree>
    <p:extLst>
      <p:ext uri="{BB962C8B-B14F-4D97-AF65-F5344CB8AC3E}">
        <p14:creationId xmlns:p14="http://schemas.microsoft.com/office/powerpoint/2010/main" val="239950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E639B820-22DA-124D-880B-D108F29D1E8E}" type="datetimeFigureOut">
              <a:rPr lang="en-US" smtClean="0"/>
              <a:t>1/15/21</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A4840C38-AB3B-8148-86E8-B04D66128D8D}" type="slidenum">
              <a:rPr lang="en-US" smtClean="0"/>
              <a:t>‹#›</a:t>
            </a:fld>
            <a:endParaRPr lang="en-US"/>
          </a:p>
        </p:txBody>
      </p:sp>
    </p:spTree>
    <p:extLst>
      <p:ext uri="{BB962C8B-B14F-4D97-AF65-F5344CB8AC3E}">
        <p14:creationId xmlns:p14="http://schemas.microsoft.com/office/powerpoint/2010/main" val="2634228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hyperlink" Target="https://bassconnections.duke.edu/fac-team-resources/posters#Design" TargetMode="External"/><Relationship Id="rId2" Type="http://schemas.openxmlformats.org/officeDocument/2006/relationships/hyperlink" Target="https://brand.duke.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CA8A49-623A-7C49-AB9D-AF70D843D43C}"/>
              </a:ext>
            </a:extLst>
          </p:cNvPr>
          <p:cNvSpPr/>
          <p:nvPr/>
        </p:nvSpPr>
        <p:spPr>
          <a:xfrm>
            <a:off x="1463041" y="5623561"/>
            <a:ext cx="9784079" cy="3840479"/>
          </a:xfrm>
          <a:prstGeom prst="rect">
            <a:avLst/>
          </a:prstGeom>
          <a:solidFill>
            <a:srgbClr val="FFD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3648F0-7902-8C44-A0ED-57594BFD162D}"/>
              </a:ext>
            </a:extLst>
          </p:cNvPr>
          <p:cNvSpPr txBox="1"/>
          <p:nvPr/>
        </p:nvSpPr>
        <p:spPr>
          <a:xfrm>
            <a:off x="1463041" y="1051560"/>
            <a:ext cx="26197559" cy="2451953"/>
          </a:xfrm>
          <a:prstGeom prst="rect">
            <a:avLst/>
          </a:prstGeom>
          <a:noFill/>
        </p:spPr>
        <p:txBody>
          <a:bodyPr wrap="square" rtlCol="0">
            <a:spAutoFit/>
          </a:bodyPr>
          <a:lstStyle/>
          <a:p>
            <a:pPr>
              <a:lnSpc>
                <a:spcPts val="9200"/>
              </a:lnSpc>
            </a:pPr>
            <a:r>
              <a:rPr lang="en-US" sz="8000" b="1" dirty="0"/>
              <a:t>This is the non-generic and clear, explanatory title, which is left-aligned so that multiple lines are easy to read</a:t>
            </a:r>
          </a:p>
        </p:txBody>
      </p:sp>
      <p:sp>
        <p:nvSpPr>
          <p:cNvPr id="6" name="TextBox 5">
            <a:extLst>
              <a:ext uri="{FF2B5EF4-FFF2-40B4-BE49-F238E27FC236}">
                <a16:creationId xmlns:a16="http://schemas.microsoft.com/office/drawing/2014/main" id="{7C8CD5CE-CA07-5240-AC53-01B10C0F8F1A}"/>
              </a:ext>
            </a:extLst>
          </p:cNvPr>
          <p:cNvSpPr txBox="1"/>
          <p:nvPr/>
        </p:nvSpPr>
        <p:spPr>
          <a:xfrm>
            <a:off x="1463040" y="3619708"/>
            <a:ext cx="17309419" cy="830997"/>
          </a:xfrm>
          <a:prstGeom prst="rect">
            <a:avLst/>
          </a:prstGeom>
          <a:noFill/>
        </p:spPr>
        <p:txBody>
          <a:bodyPr wrap="none" rtlCol="0">
            <a:spAutoFit/>
          </a:bodyPr>
          <a:lstStyle/>
          <a:p>
            <a:r>
              <a:rPr lang="en-US" sz="4800" b="1" dirty="0"/>
              <a:t>Author </a:t>
            </a:r>
            <a:r>
              <a:rPr lang="en-US" sz="4800" b="1" dirty="0" err="1"/>
              <a:t>OneName</a:t>
            </a:r>
            <a:r>
              <a:rPr lang="en-US" sz="4800" dirty="0"/>
              <a:t>, Author </a:t>
            </a:r>
            <a:r>
              <a:rPr lang="en-US" sz="4800" dirty="0" err="1"/>
              <a:t>TwoName</a:t>
            </a:r>
            <a:r>
              <a:rPr lang="en-US" sz="4800" dirty="0"/>
              <a:t>, Author </a:t>
            </a:r>
            <a:r>
              <a:rPr lang="en-US" sz="4800" dirty="0" err="1"/>
              <a:t>ThreeName</a:t>
            </a:r>
            <a:r>
              <a:rPr lang="en-US" sz="4800" dirty="0"/>
              <a:t>, Institution</a:t>
            </a:r>
          </a:p>
        </p:txBody>
      </p:sp>
      <p:sp>
        <p:nvSpPr>
          <p:cNvPr id="7" name="TextBox 6">
            <a:extLst>
              <a:ext uri="{FF2B5EF4-FFF2-40B4-BE49-F238E27FC236}">
                <a16:creationId xmlns:a16="http://schemas.microsoft.com/office/drawing/2014/main" id="{7767CD47-02A6-D94F-ACB8-42C143BAFD09}"/>
              </a:ext>
            </a:extLst>
          </p:cNvPr>
          <p:cNvSpPr txBox="1"/>
          <p:nvPr/>
        </p:nvSpPr>
        <p:spPr>
          <a:xfrm>
            <a:off x="2043305" y="5994229"/>
            <a:ext cx="8398382" cy="3139321"/>
          </a:xfrm>
          <a:prstGeom prst="rect">
            <a:avLst/>
          </a:prstGeom>
          <a:noFill/>
        </p:spPr>
        <p:txBody>
          <a:bodyPr wrap="square" rtlCol="0">
            <a:spAutoFit/>
          </a:bodyPr>
          <a:lstStyle/>
          <a:p>
            <a:r>
              <a:rPr lang="en-US" sz="6600" b="1" i="1" dirty="0">
                <a:solidFill>
                  <a:srgbClr val="262626"/>
                </a:solidFill>
              </a:rPr>
              <a:t>This is a motivational statement. Why should we care?</a:t>
            </a:r>
          </a:p>
        </p:txBody>
      </p:sp>
      <p:cxnSp>
        <p:nvCxnSpPr>
          <p:cNvPr id="9" name="Straight Connector 8">
            <a:extLst>
              <a:ext uri="{FF2B5EF4-FFF2-40B4-BE49-F238E27FC236}">
                <a16:creationId xmlns:a16="http://schemas.microsoft.com/office/drawing/2014/main" id="{39F1FB2B-0A0F-534C-973C-CB7ED8EB6DFF}"/>
              </a:ext>
            </a:extLst>
          </p:cNvPr>
          <p:cNvCxnSpPr/>
          <p:nvPr/>
        </p:nvCxnSpPr>
        <p:spPr>
          <a:xfrm>
            <a:off x="1463041" y="4892040"/>
            <a:ext cx="33832799" cy="0"/>
          </a:xfrm>
          <a:prstGeom prst="line">
            <a:avLst/>
          </a:prstGeom>
          <a:ln w="12700">
            <a:solidFill>
              <a:srgbClr val="0121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1F245D-983F-E049-9D06-944D5EB81578}"/>
              </a:ext>
            </a:extLst>
          </p:cNvPr>
          <p:cNvSpPr txBox="1"/>
          <p:nvPr/>
        </p:nvSpPr>
        <p:spPr>
          <a:xfrm>
            <a:off x="1463040" y="18776615"/>
            <a:ext cx="8978646" cy="3200876"/>
          </a:xfrm>
          <a:prstGeom prst="rect">
            <a:avLst/>
          </a:prstGeom>
          <a:noFill/>
        </p:spPr>
        <p:txBody>
          <a:bodyPr wrap="square" rtlCol="0">
            <a:spAutoFit/>
          </a:bodyPr>
          <a:lstStyle/>
          <a:p>
            <a:pPr>
              <a:spcAft>
                <a:spcPts val="1200"/>
              </a:spcAft>
            </a:pPr>
            <a:r>
              <a:rPr lang="en-US" sz="3200" dirty="0"/>
              <a:t>Methods should show only the highlights. Just enough so people know what you’ve done, and have reason to believe you:</a:t>
            </a:r>
          </a:p>
          <a:p>
            <a:pPr marL="457200" indent="-457200">
              <a:buFont typeface="Arial" panose="020B0604020202020204" pitchFamily="34" charset="0"/>
              <a:buChar char="•"/>
            </a:pPr>
            <a:r>
              <a:rPr lang="en-US" sz="3200" dirty="0"/>
              <a:t>What kind of tools (surveys, test, observations, datasets) did you use?</a:t>
            </a:r>
          </a:p>
          <a:p>
            <a:pPr marL="457200" indent="-457200">
              <a:buFont typeface="Arial" panose="020B0604020202020204" pitchFamily="34" charset="0"/>
              <a:buChar char="•"/>
            </a:pPr>
            <a:r>
              <a:rPr lang="en-US" sz="3200" dirty="0"/>
              <a:t>What kind of analysis did you do? </a:t>
            </a:r>
          </a:p>
        </p:txBody>
      </p:sp>
      <p:sp>
        <p:nvSpPr>
          <p:cNvPr id="11" name="TextBox 10">
            <a:extLst>
              <a:ext uri="{FF2B5EF4-FFF2-40B4-BE49-F238E27FC236}">
                <a16:creationId xmlns:a16="http://schemas.microsoft.com/office/drawing/2014/main" id="{67A79B03-D960-6A45-9D95-A9981FDF8F96}"/>
              </a:ext>
            </a:extLst>
          </p:cNvPr>
          <p:cNvSpPr txBox="1"/>
          <p:nvPr/>
        </p:nvSpPr>
        <p:spPr>
          <a:xfrm>
            <a:off x="1463040" y="16122469"/>
            <a:ext cx="9784078" cy="1733808"/>
          </a:xfrm>
          <a:prstGeom prst="rect">
            <a:avLst/>
          </a:prstGeom>
          <a:noFill/>
        </p:spPr>
        <p:txBody>
          <a:bodyPr wrap="square" rtlCol="0">
            <a:spAutoFit/>
          </a:bodyPr>
          <a:lstStyle/>
          <a:p>
            <a:pPr>
              <a:lnSpc>
                <a:spcPts val="6400"/>
              </a:lnSpc>
            </a:pPr>
            <a:r>
              <a:rPr lang="en-US" sz="6000" b="1" dirty="0">
                <a:solidFill>
                  <a:srgbClr val="B04300"/>
                </a:solidFill>
              </a:rPr>
              <a:t>This is what we’re trying to do about it</a:t>
            </a:r>
          </a:p>
        </p:txBody>
      </p:sp>
      <p:sp>
        <p:nvSpPr>
          <p:cNvPr id="12" name="TextBox 11">
            <a:extLst>
              <a:ext uri="{FF2B5EF4-FFF2-40B4-BE49-F238E27FC236}">
                <a16:creationId xmlns:a16="http://schemas.microsoft.com/office/drawing/2014/main" id="{F97C9B54-4764-2741-A2AF-04DD989BFA70}"/>
              </a:ext>
            </a:extLst>
          </p:cNvPr>
          <p:cNvSpPr txBox="1"/>
          <p:nvPr/>
        </p:nvSpPr>
        <p:spPr>
          <a:xfrm>
            <a:off x="12893040" y="5623560"/>
            <a:ext cx="9829799" cy="1733808"/>
          </a:xfrm>
          <a:prstGeom prst="rect">
            <a:avLst/>
          </a:prstGeom>
          <a:noFill/>
        </p:spPr>
        <p:txBody>
          <a:bodyPr wrap="square" rtlCol="0">
            <a:spAutoFit/>
          </a:bodyPr>
          <a:lstStyle/>
          <a:p>
            <a:pPr>
              <a:lnSpc>
                <a:spcPts val="6400"/>
              </a:lnSpc>
            </a:pPr>
            <a:r>
              <a:rPr lang="en-US" sz="6000" b="1" dirty="0">
                <a:solidFill>
                  <a:srgbClr val="B04300"/>
                </a:solidFill>
              </a:rPr>
              <a:t>This is what we found while doing this work</a:t>
            </a:r>
          </a:p>
        </p:txBody>
      </p:sp>
      <p:sp>
        <p:nvSpPr>
          <p:cNvPr id="14" name="TextBox 13">
            <a:extLst>
              <a:ext uri="{FF2B5EF4-FFF2-40B4-BE49-F238E27FC236}">
                <a16:creationId xmlns:a16="http://schemas.microsoft.com/office/drawing/2014/main" id="{967A5060-30B7-624C-891D-1CA10F06316E}"/>
              </a:ext>
            </a:extLst>
          </p:cNvPr>
          <p:cNvSpPr txBox="1"/>
          <p:nvPr/>
        </p:nvSpPr>
        <p:spPr>
          <a:xfrm>
            <a:off x="12893040" y="7562432"/>
            <a:ext cx="8978645" cy="286232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a:t>Read panels from top to bottom, left to right</a:t>
            </a:r>
          </a:p>
          <a:p>
            <a:pPr marL="457200" indent="-457200">
              <a:spcAft>
                <a:spcPts val="1200"/>
              </a:spcAft>
              <a:buFont typeface="Arial" panose="020B0604020202020204" pitchFamily="34" charset="0"/>
              <a:buChar char="•"/>
            </a:pPr>
            <a:r>
              <a:rPr lang="en-US" sz="3200" dirty="0"/>
              <a:t>Titles should be Qs &amp; As or active titles that tell your story (Not “results”, “Figure 1”)</a:t>
            </a:r>
          </a:p>
          <a:p>
            <a:pPr marL="457200" indent="-457200">
              <a:spcAft>
                <a:spcPts val="1200"/>
              </a:spcAft>
              <a:buFont typeface="Arial" panose="020B0604020202020204" pitchFamily="34" charset="0"/>
              <a:buChar char="•"/>
            </a:pPr>
            <a:r>
              <a:rPr lang="en-US" sz="3200" dirty="0"/>
              <a:t>Provide enough detail to allow viewer to be convinced (or challenge you!)</a:t>
            </a:r>
          </a:p>
        </p:txBody>
      </p:sp>
      <p:sp>
        <p:nvSpPr>
          <p:cNvPr id="16" name="Rectangle 15">
            <a:extLst>
              <a:ext uri="{FF2B5EF4-FFF2-40B4-BE49-F238E27FC236}">
                <a16:creationId xmlns:a16="http://schemas.microsoft.com/office/drawing/2014/main" id="{92C2040B-6808-D646-9067-DE3D0A036ED5}"/>
              </a:ext>
            </a:extLst>
          </p:cNvPr>
          <p:cNvSpPr/>
          <p:nvPr/>
        </p:nvSpPr>
        <p:spPr>
          <a:xfrm>
            <a:off x="24368761" y="19869448"/>
            <a:ext cx="10927079" cy="6510991"/>
          </a:xfrm>
          <a:prstGeom prst="rect">
            <a:avLst/>
          </a:prstGeom>
          <a:solidFill>
            <a:srgbClr val="1D6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5899EB9-365A-0745-AB9C-81F783FC6493}"/>
              </a:ext>
            </a:extLst>
          </p:cNvPr>
          <p:cNvSpPr txBox="1"/>
          <p:nvPr/>
        </p:nvSpPr>
        <p:spPr>
          <a:xfrm>
            <a:off x="25223345" y="20487472"/>
            <a:ext cx="7818119" cy="1015663"/>
          </a:xfrm>
          <a:prstGeom prst="rect">
            <a:avLst/>
          </a:prstGeom>
          <a:noFill/>
        </p:spPr>
        <p:txBody>
          <a:bodyPr wrap="square" rtlCol="0">
            <a:spAutoFit/>
          </a:bodyPr>
          <a:lstStyle/>
          <a:p>
            <a:r>
              <a:rPr lang="en-US" sz="6000" b="1" i="1" dirty="0">
                <a:solidFill>
                  <a:schemeClr val="bg1"/>
                </a:solidFill>
              </a:rPr>
              <a:t>Takeaway one!</a:t>
            </a:r>
          </a:p>
        </p:txBody>
      </p:sp>
      <p:sp>
        <p:nvSpPr>
          <p:cNvPr id="18" name="TextBox 17">
            <a:extLst>
              <a:ext uri="{FF2B5EF4-FFF2-40B4-BE49-F238E27FC236}">
                <a16:creationId xmlns:a16="http://schemas.microsoft.com/office/drawing/2014/main" id="{1F5C07FF-9AB5-0743-9AFC-7EF580653ED4}"/>
              </a:ext>
            </a:extLst>
          </p:cNvPr>
          <p:cNvSpPr txBox="1"/>
          <p:nvPr/>
        </p:nvSpPr>
        <p:spPr>
          <a:xfrm>
            <a:off x="24368761" y="5623560"/>
            <a:ext cx="10927079" cy="1733808"/>
          </a:xfrm>
          <a:prstGeom prst="rect">
            <a:avLst/>
          </a:prstGeom>
          <a:noFill/>
        </p:spPr>
        <p:txBody>
          <a:bodyPr wrap="square" rtlCol="0">
            <a:spAutoFit/>
          </a:bodyPr>
          <a:lstStyle/>
          <a:p>
            <a:pPr>
              <a:lnSpc>
                <a:spcPts val="6400"/>
              </a:lnSpc>
            </a:pPr>
            <a:r>
              <a:rPr lang="en-US" sz="6000" b="1" dirty="0">
                <a:solidFill>
                  <a:srgbClr val="B04300"/>
                </a:solidFill>
              </a:rPr>
              <a:t>We think this now based upon what we saw</a:t>
            </a:r>
          </a:p>
        </p:txBody>
      </p:sp>
      <p:sp>
        <p:nvSpPr>
          <p:cNvPr id="20" name="TextBox 19">
            <a:extLst>
              <a:ext uri="{FF2B5EF4-FFF2-40B4-BE49-F238E27FC236}">
                <a16:creationId xmlns:a16="http://schemas.microsoft.com/office/drawing/2014/main" id="{73AFA269-1F46-2A4C-919F-05D8C83B5F6D}"/>
              </a:ext>
            </a:extLst>
          </p:cNvPr>
          <p:cNvSpPr txBox="1"/>
          <p:nvPr/>
        </p:nvSpPr>
        <p:spPr>
          <a:xfrm>
            <a:off x="25223344" y="23337751"/>
            <a:ext cx="7818119" cy="1015663"/>
          </a:xfrm>
          <a:prstGeom prst="rect">
            <a:avLst/>
          </a:prstGeom>
          <a:noFill/>
        </p:spPr>
        <p:txBody>
          <a:bodyPr wrap="square" rtlCol="0">
            <a:spAutoFit/>
          </a:bodyPr>
          <a:lstStyle/>
          <a:p>
            <a:r>
              <a:rPr lang="en-US" sz="6000" b="1" i="1" dirty="0">
                <a:solidFill>
                  <a:schemeClr val="bg1"/>
                </a:solidFill>
              </a:rPr>
              <a:t>Takeaway two!</a:t>
            </a:r>
          </a:p>
        </p:txBody>
      </p:sp>
      <p:sp>
        <p:nvSpPr>
          <p:cNvPr id="21" name="TextBox 20">
            <a:extLst>
              <a:ext uri="{FF2B5EF4-FFF2-40B4-BE49-F238E27FC236}">
                <a16:creationId xmlns:a16="http://schemas.microsoft.com/office/drawing/2014/main" id="{8DDE6CE0-51F4-F94C-BC9D-B381940F2564}"/>
              </a:ext>
            </a:extLst>
          </p:cNvPr>
          <p:cNvSpPr txBox="1"/>
          <p:nvPr/>
        </p:nvSpPr>
        <p:spPr>
          <a:xfrm>
            <a:off x="25223345" y="21503135"/>
            <a:ext cx="8975215" cy="1754326"/>
          </a:xfrm>
          <a:prstGeom prst="rect">
            <a:avLst/>
          </a:prstGeom>
          <a:noFill/>
        </p:spPr>
        <p:txBody>
          <a:bodyPr wrap="square" rtlCol="0">
            <a:spAutoFit/>
          </a:bodyPr>
          <a:lstStyle/>
          <a:p>
            <a:r>
              <a:rPr lang="en-US" sz="3600" b="1" dirty="0">
                <a:solidFill>
                  <a:schemeClr val="bg1"/>
                </a:solidFill>
              </a:rPr>
              <a:t>The story of your poster should be clear from far away! Don’t keep it a mystery. Being clear makes people curious about the details.</a:t>
            </a:r>
          </a:p>
        </p:txBody>
      </p:sp>
      <p:sp>
        <p:nvSpPr>
          <p:cNvPr id="22" name="TextBox 21">
            <a:extLst>
              <a:ext uri="{FF2B5EF4-FFF2-40B4-BE49-F238E27FC236}">
                <a16:creationId xmlns:a16="http://schemas.microsoft.com/office/drawing/2014/main" id="{0F302DFB-8F9B-0740-95F8-1B7CEB78F01A}"/>
              </a:ext>
            </a:extLst>
          </p:cNvPr>
          <p:cNvSpPr txBox="1"/>
          <p:nvPr/>
        </p:nvSpPr>
        <p:spPr>
          <a:xfrm>
            <a:off x="25223345" y="24353414"/>
            <a:ext cx="8975215" cy="1200329"/>
          </a:xfrm>
          <a:prstGeom prst="rect">
            <a:avLst/>
          </a:prstGeom>
          <a:noFill/>
        </p:spPr>
        <p:txBody>
          <a:bodyPr wrap="square" rtlCol="0">
            <a:spAutoFit/>
          </a:bodyPr>
          <a:lstStyle/>
          <a:p>
            <a:r>
              <a:rPr lang="en-US" sz="3600" b="1" dirty="0">
                <a:solidFill>
                  <a:schemeClr val="bg1"/>
                </a:solidFill>
              </a:rPr>
              <a:t>Even people that don’t walk close to your poster should learn something.</a:t>
            </a:r>
          </a:p>
        </p:txBody>
      </p:sp>
      <p:sp>
        <p:nvSpPr>
          <p:cNvPr id="23" name="TextBox 22">
            <a:extLst>
              <a:ext uri="{FF2B5EF4-FFF2-40B4-BE49-F238E27FC236}">
                <a16:creationId xmlns:a16="http://schemas.microsoft.com/office/drawing/2014/main" id="{702ADB29-AF6E-254E-A0B9-5498AF8EF055}"/>
              </a:ext>
            </a:extLst>
          </p:cNvPr>
          <p:cNvSpPr txBox="1"/>
          <p:nvPr/>
        </p:nvSpPr>
        <p:spPr>
          <a:xfrm>
            <a:off x="1463041" y="18021246"/>
            <a:ext cx="8978646" cy="830997"/>
          </a:xfrm>
          <a:prstGeom prst="rect">
            <a:avLst/>
          </a:prstGeom>
          <a:noFill/>
        </p:spPr>
        <p:txBody>
          <a:bodyPr wrap="square" rtlCol="0">
            <a:spAutoFit/>
          </a:bodyPr>
          <a:lstStyle/>
          <a:p>
            <a:r>
              <a:rPr lang="en-US" sz="4800" b="1" dirty="0">
                <a:solidFill>
                  <a:srgbClr val="1D6363"/>
                </a:solidFill>
              </a:rPr>
              <a:t>Thing one is this</a:t>
            </a:r>
          </a:p>
        </p:txBody>
      </p:sp>
      <p:sp>
        <p:nvSpPr>
          <p:cNvPr id="25" name="TextBox 24">
            <a:extLst>
              <a:ext uri="{FF2B5EF4-FFF2-40B4-BE49-F238E27FC236}">
                <a16:creationId xmlns:a16="http://schemas.microsoft.com/office/drawing/2014/main" id="{953C2EFF-96C7-0146-B97E-5BC67717A83D}"/>
              </a:ext>
            </a:extLst>
          </p:cNvPr>
          <p:cNvSpPr txBox="1"/>
          <p:nvPr/>
        </p:nvSpPr>
        <p:spPr>
          <a:xfrm>
            <a:off x="1463040" y="22337659"/>
            <a:ext cx="8978646" cy="830997"/>
          </a:xfrm>
          <a:prstGeom prst="rect">
            <a:avLst/>
          </a:prstGeom>
          <a:noFill/>
        </p:spPr>
        <p:txBody>
          <a:bodyPr wrap="square" rtlCol="0">
            <a:spAutoFit/>
          </a:bodyPr>
          <a:lstStyle/>
          <a:p>
            <a:r>
              <a:rPr lang="en-US" sz="4800" b="1" dirty="0">
                <a:solidFill>
                  <a:srgbClr val="1D6363"/>
                </a:solidFill>
              </a:rPr>
              <a:t>Thing two is this</a:t>
            </a:r>
          </a:p>
        </p:txBody>
      </p:sp>
      <p:sp>
        <p:nvSpPr>
          <p:cNvPr id="30" name="TextBox 29">
            <a:extLst>
              <a:ext uri="{FF2B5EF4-FFF2-40B4-BE49-F238E27FC236}">
                <a16:creationId xmlns:a16="http://schemas.microsoft.com/office/drawing/2014/main" id="{E25B1A4C-2180-F441-9213-66D6DE34A312}"/>
              </a:ext>
            </a:extLst>
          </p:cNvPr>
          <p:cNvSpPr txBox="1"/>
          <p:nvPr/>
        </p:nvSpPr>
        <p:spPr>
          <a:xfrm>
            <a:off x="1463040" y="9834708"/>
            <a:ext cx="9784077" cy="5816977"/>
          </a:xfrm>
          <a:prstGeom prst="rect">
            <a:avLst/>
          </a:prstGeom>
          <a:noFill/>
        </p:spPr>
        <p:txBody>
          <a:bodyPr wrap="square" rtlCol="0">
            <a:spAutoFit/>
          </a:bodyPr>
          <a:lstStyle/>
          <a:p>
            <a:pPr>
              <a:spcAft>
                <a:spcPts val="1200"/>
              </a:spcAft>
            </a:pPr>
            <a:r>
              <a:rPr lang="en-US" sz="3200" dirty="0"/>
              <a:t>The introduction should very briefly frame your research question. Include only the critical information needed to understand why you are doing this study – this is not an abstract or the full introduction of your paper. More like the last paragraph on your paper intro, the one where you have:</a:t>
            </a:r>
          </a:p>
          <a:p>
            <a:pPr marL="457200" indent="-457200">
              <a:buFont typeface="Arial" panose="020B0604020202020204" pitchFamily="34" charset="0"/>
              <a:buChar char="•"/>
            </a:pPr>
            <a:r>
              <a:rPr lang="en-US" sz="3200" dirty="0"/>
              <a:t>Clear statement of General Aim (Research Question)</a:t>
            </a:r>
          </a:p>
          <a:p>
            <a:pPr marL="457200" indent="-457200">
              <a:buFont typeface="Arial" panose="020B0604020202020204" pitchFamily="34" charset="0"/>
              <a:buChar char="•"/>
            </a:pPr>
            <a:r>
              <a:rPr lang="en-US" sz="3200" dirty="0"/>
              <a:t>Clear statement of Hypothesis</a:t>
            </a:r>
          </a:p>
          <a:p>
            <a:pPr>
              <a:spcBef>
                <a:spcPts val="1200"/>
              </a:spcBef>
            </a:pPr>
            <a:r>
              <a:rPr lang="en-US" sz="3200" dirty="0"/>
              <a:t>Not too wordy! </a:t>
            </a:r>
            <a:r>
              <a:rPr lang="en-US" sz="3200" b="1" i="1" dirty="0"/>
              <a:t>The whole poster might be less than 500 words!</a:t>
            </a:r>
            <a:r>
              <a:rPr lang="en-US" sz="3200" dirty="0"/>
              <a:t> A catchy photo or diagram that draws people in and catches the essence of your project is good.</a:t>
            </a:r>
          </a:p>
        </p:txBody>
      </p:sp>
      <p:sp>
        <p:nvSpPr>
          <p:cNvPr id="31" name="TextBox 30">
            <a:extLst>
              <a:ext uri="{FF2B5EF4-FFF2-40B4-BE49-F238E27FC236}">
                <a16:creationId xmlns:a16="http://schemas.microsoft.com/office/drawing/2014/main" id="{702AFE21-8DB7-D044-8FAD-A86AC3FAAAE0}"/>
              </a:ext>
            </a:extLst>
          </p:cNvPr>
          <p:cNvSpPr txBox="1"/>
          <p:nvPr/>
        </p:nvSpPr>
        <p:spPr>
          <a:xfrm>
            <a:off x="1463040" y="23133836"/>
            <a:ext cx="6903720" cy="3200876"/>
          </a:xfrm>
          <a:prstGeom prst="rect">
            <a:avLst/>
          </a:prstGeom>
          <a:noFill/>
        </p:spPr>
        <p:txBody>
          <a:bodyPr wrap="square" rtlCol="0">
            <a:spAutoFit/>
          </a:bodyPr>
          <a:lstStyle/>
          <a:p>
            <a:pPr>
              <a:spcBef>
                <a:spcPts val="1200"/>
              </a:spcBef>
              <a:spcAft>
                <a:spcPts val="1200"/>
              </a:spcAft>
            </a:pPr>
            <a:r>
              <a:rPr lang="en-US" sz="3200" dirty="0"/>
              <a:t>Most people won’t be really focused in on the details, so be clear, and keep it simple. </a:t>
            </a:r>
          </a:p>
          <a:p>
            <a:pPr>
              <a:spcAft>
                <a:spcPts val="1200"/>
              </a:spcAft>
            </a:pPr>
            <a:r>
              <a:rPr lang="en-US" sz="3200" dirty="0"/>
              <a:t>Flow charts and Visuals are great! The audience should “get it” without much reading.</a:t>
            </a:r>
          </a:p>
        </p:txBody>
      </p:sp>
      <p:graphicFrame>
        <p:nvGraphicFramePr>
          <p:cNvPr id="32" name="Chart 31">
            <a:extLst>
              <a:ext uri="{FF2B5EF4-FFF2-40B4-BE49-F238E27FC236}">
                <a16:creationId xmlns:a16="http://schemas.microsoft.com/office/drawing/2014/main" id="{DE9B256E-A770-2848-A600-542994BFD106}"/>
              </a:ext>
            </a:extLst>
          </p:cNvPr>
          <p:cNvGraphicFramePr/>
          <p:nvPr>
            <p:extLst>
              <p:ext uri="{D42A27DB-BD31-4B8C-83A1-F6EECF244321}">
                <p14:modId xmlns:p14="http://schemas.microsoft.com/office/powerpoint/2010/main" val="1659948777"/>
              </p:ext>
            </p:extLst>
          </p:nvPr>
        </p:nvGraphicFramePr>
        <p:xfrm>
          <a:off x="12893039" y="17347404"/>
          <a:ext cx="9829799" cy="5882325"/>
        </p:xfrm>
        <a:graphic>
          <a:graphicData uri="http://schemas.openxmlformats.org/drawingml/2006/chart">
            <c:chart xmlns:c="http://schemas.openxmlformats.org/drawingml/2006/chart" xmlns:r="http://schemas.openxmlformats.org/officeDocument/2006/relationships" r:id="rId2"/>
          </a:graphicData>
        </a:graphic>
      </p:graphicFrame>
      <p:sp>
        <p:nvSpPr>
          <p:cNvPr id="34" name="Rectangle 33">
            <a:extLst>
              <a:ext uri="{FF2B5EF4-FFF2-40B4-BE49-F238E27FC236}">
                <a16:creationId xmlns:a16="http://schemas.microsoft.com/office/drawing/2014/main" id="{94E4B75F-58FF-784B-8B21-3299BA4F8D25}"/>
              </a:ext>
            </a:extLst>
          </p:cNvPr>
          <p:cNvSpPr/>
          <p:nvPr/>
        </p:nvSpPr>
        <p:spPr>
          <a:xfrm>
            <a:off x="12893039" y="23337751"/>
            <a:ext cx="9829799" cy="3042685"/>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r>
              <a:rPr lang="en-US" sz="4000" i="1" dirty="0">
                <a:solidFill>
                  <a:schemeClr val="tx1">
                    <a:lumMod val="50000"/>
                    <a:lumOff val="50000"/>
                  </a:schemeClr>
                </a:solidFill>
              </a:rPr>
              <a:t>Notice that the elements align with each other and there is a consistent border at the edge of the poster.</a:t>
            </a:r>
          </a:p>
        </p:txBody>
      </p:sp>
      <p:sp>
        <p:nvSpPr>
          <p:cNvPr id="35" name="TextBox 34">
            <a:extLst>
              <a:ext uri="{FF2B5EF4-FFF2-40B4-BE49-F238E27FC236}">
                <a16:creationId xmlns:a16="http://schemas.microsoft.com/office/drawing/2014/main" id="{FBF83234-64EB-CA41-8A27-3D6E37AD6F5B}"/>
              </a:ext>
            </a:extLst>
          </p:cNvPr>
          <p:cNvSpPr txBox="1"/>
          <p:nvPr/>
        </p:nvSpPr>
        <p:spPr>
          <a:xfrm>
            <a:off x="24368761" y="7562431"/>
            <a:ext cx="10744198" cy="6298587"/>
          </a:xfrm>
          <a:prstGeom prst="rect">
            <a:avLst/>
          </a:prstGeom>
          <a:noFill/>
        </p:spPr>
        <p:txBody>
          <a:bodyPr wrap="square" rtlCol="0">
            <a:noAutofit/>
          </a:bodyPr>
          <a:lstStyle/>
          <a:p>
            <a:pPr>
              <a:spcAft>
                <a:spcPts val="1200"/>
              </a:spcAft>
            </a:pPr>
            <a:r>
              <a:rPr lang="en-US" sz="3200" b="1" dirty="0"/>
              <a:t>This  might be the only thing your viewers will read. Make it count!</a:t>
            </a:r>
          </a:p>
          <a:p>
            <a:pPr>
              <a:spcAft>
                <a:spcPts val="1200"/>
              </a:spcAft>
            </a:pPr>
            <a:r>
              <a:rPr lang="en-US" sz="3200" dirty="0"/>
              <a:t>Again – very basic:</a:t>
            </a:r>
          </a:p>
          <a:p>
            <a:pPr marL="457200" indent="-457200">
              <a:spcAft>
                <a:spcPts val="600"/>
              </a:spcAft>
              <a:buFont typeface="Arial" panose="020B0604020202020204" pitchFamily="34" charset="0"/>
              <a:buChar char="•"/>
            </a:pPr>
            <a:r>
              <a:rPr lang="en-US" sz="3200" dirty="0"/>
              <a:t>What were your conclusions</a:t>
            </a:r>
          </a:p>
          <a:p>
            <a:pPr marL="457200" indent="-457200">
              <a:spcAft>
                <a:spcPts val="600"/>
              </a:spcAft>
              <a:buFont typeface="Arial" panose="020B0604020202020204" pitchFamily="34" charset="0"/>
              <a:buChar char="•"/>
            </a:pPr>
            <a:r>
              <a:rPr lang="en-US" sz="3200" dirty="0"/>
              <a:t>What is the answer to your research Q?</a:t>
            </a:r>
          </a:p>
          <a:p>
            <a:pPr marL="457200" indent="-457200">
              <a:spcAft>
                <a:spcPts val="600"/>
              </a:spcAft>
              <a:buFont typeface="Arial" panose="020B0604020202020204" pitchFamily="34" charset="0"/>
              <a:buChar char="•"/>
            </a:pPr>
            <a:r>
              <a:rPr lang="en-US" sz="3200" dirty="0"/>
              <a:t>What is the relevance of your work </a:t>
            </a:r>
          </a:p>
          <a:p>
            <a:pPr marL="457200" indent="-457200">
              <a:spcAft>
                <a:spcPts val="600"/>
              </a:spcAft>
              <a:buFont typeface="Arial" panose="020B0604020202020204" pitchFamily="34" charset="0"/>
              <a:buChar char="•"/>
            </a:pPr>
            <a:r>
              <a:rPr lang="en-US" sz="3200" dirty="0"/>
              <a:t>What is novel?</a:t>
            </a:r>
          </a:p>
          <a:p>
            <a:pPr marL="457200" indent="-457200">
              <a:spcAft>
                <a:spcPts val="600"/>
              </a:spcAft>
              <a:buFont typeface="Arial" panose="020B0604020202020204" pitchFamily="34" charset="0"/>
              <a:buChar char="•"/>
            </a:pPr>
            <a:r>
              <a:rPr lang="en-US" sz="3200" dirty="0"/>
              <a:t>What are the limitations of your work?</a:t>
            </a:r>
          </a:p>
          <a:p>
            <a:pPr marL="457200" indent="-457200">
              <a:spcAft>
                <a:spcPts val="600"/>
              </a:spcAft>
              <a:buFont typeface="Arial" panose="020B0604020202020204" pitchFamily="34" charset="0"/>
              <a:buChar char="•"/>
            </a:pPr>
            <a:r>
              <a:rPr lang="en-US" sz="3200" dirty="0"/>
              <a:t>Future directions: What’s next</a:t>
            </a:r>
          </a:p>
          <a:p>
            <a:pPr>
              <a:spcBef>
                <a:spcPts val="1800"/>
              </a:spcBef>
              <a:spcAft>
                <a:spcPts val="1200"/>
              </a:spcAft>
            </a:pPr>
            <a:r>
              <a:rPr lang="en-US" sz="3200" b="1" dirty="0"/>
              <a:t>Make it interesting! Make them want to ask questions</a:t>
            </a:r>
          </a:p>
          <a:p>
            <a:pPr marL="457200" indent="-457200">
              <a:spcAft>
                <a:spcPts val="600"/>
              </a:spcAft>
              <a:buFont typeface="Arial" panose="020B0604020202020204" pitchFamily="34" charset="0"/>
              <a:buChar char="•"/>
            </a:pPr>
            <a:r>
              <a:rPr lang="en-US" sz="3200" dirty="0"/>
              <a:t>Bullet points are ok! </a:t>
            </a:r>
          </a:p>
          <a:p>
            <a:pPr marL="457200" indent="-457200">
              <a:spcAft>
                <a:spcPts val="600"/>
              </a:spcAft>
              <a:buFont typeface="Arial" panose="020B0604020202020204" pitchFamily="34" charset="0"/>
              <a:buChar char="•"/>
            </a:pPr>
            <a:r>
              <a:rPr lang="en-US" sz="3200" dirty="0"/>
              <a:t>Better yet, a graphic!</a:t>
            </a:r>
          </a:p>
          <a:p>
            <a:pPr>
              <a:spcAft>
                <a:spcPts val="1200"/>
              </a:spcAft>
            </a:pPr>
            <a:endParaRPr lang="en-US" sz="3200" dirty="0"/>
          </a:p>
        </p:txBody>
      </p:sp>
      <p:pic>
        <p:nvPicPr>
          <p:cNvPr id="36" name="Picture 35">
            <a:extLst>
              <a:ext uri="{FF2B5EF4-FFF2-40B4-BE49-F238E27FC236}">
                <a16:creationId xmlns:a16="http://schemas.microsoft.com/office/drawing/2014/main" id="{1432AABF-1223-184B-8C34-AEF183E2DD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0334402" y="15356967"/>
            <a:ext cx="4961437" cy="3914386"/>
          </a:xfrm>
          <a:prstGeom prst="rect">
            <a:avLst/>
          </a:prstGeom>
        </p:spPr>
      </p:pic>
      <p:sp>
        <p:nvSpPr>
          <p:cNvPr id="38" name="Rectangle 37">
            <a:extLst>
              <a:ext uri="{FF2B5EF4-FFF2-40B4-BE49-F238E27FC236}">
                <a16:creationId xmlns:a16="http://schemas.microsoft.com/office/drawing/2014/main" id="{597A487D-E811-B34E-8287-041F3455C5A1}"/>
              </a:ext>
            </a:extLst>
          </p:cNvPr>
          <p:cNvSpPr/>
          <p:nvPr/>
        </p:nvSpPr>
        <p:spPr>
          <a:xfrm>
            <a:off x="12893039" y="10895208"/>
            <a:ext cx="9829799" cy="5882325"/>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a:spcAft>
                <a:spcPts val="1800"/>
              </a:spcAft>
            </a:pPr>
            <a:r>
              <a:rPr lang="en-US" sz="4000" b="1" i="1" dirty="0">
                <a:solidFill>
                  <a:schemeClr val="tx1">
                    <a:lumMod val="50000"/>
                    <a:lumOff val="50000"/>
                  </a:schemeClr>
                </a:solidFill>
              </a:rPr>
              <a:t>Placeholder for more content…</a:t>
            </a:r>
          </a:p>
          <a:p>
            <a:pPr>
              <a:spcAft>
                <a:spcPts val="1800"/>
              </a:spcAft>
            </a:pPr>
            <a:r>
              <a:rPr lang="en-US" sz="4000" i="1" dirty="0">
                <a:solidFill>
                  <a:schemeClr val="tx1">
                    <a:lumMod val="50000"/>
                    <a:lumOff val="50000"/>
                  </a:schemeClr>
                </a:solidFill>
              </a:rPr>
              <a:t>Notice that the white space creates associations between elements while still allowing them to breathe.</a:t>
            </a:r>
          </a:p>
          <a:p>
            <a:pPr>
              <a:spcAft>
                <a:spcPts val="1800"/>
              </a:spcAft>
            </a:pPr>
            <a:r>
              <a:rPr lang="en-US" sz="4000" i="1" dirty="0">
                <a:solidFill>
                  <a:schemeClr val="tx1">
                    <a:lumMod val="50000"/>
                    <a:lumOff val="50000"/>
                  </a:schemeClr>
                </a:solidFill>
              </a:rPr>
              <a:t>You can’t highlight everything – choose which things to emphasize and which to make softer and smaller.</a:t>
            </a:r>
          </a:p>
        </p:txBody>
      </p:sp>
      <p:grpSp>
        <p:nvGrpSpPr>
          <p:cNvPr id="41" name="Group 40">
            <a:extLst>
              <a:ext uri="{FF2B5EF4-FFF2-40B4-BE49-F238E27FC236}">
                <a16:creationId xmlns:a16="http://schemas.microsoft.com/office/drawing/2014/main" id="{F2055E04-F908-CD49-B76F-146D95B1D9CE}"/>
              </a:ext>
            </a:extLst>
          </p:cNvPr>
          <p:cNvGrpSpPr/>
          <p:nvPr/>
        </p:nvGrpSpPr>
        <p:grpSpPr>
          <a:xfrm>
            <a:off x="33030988" y="1285332"/>
            <a:ext cx="2264852" cy="780206"/>
            <a:chOff x="1578801" y="1325206"/>
            <a:chExt cx="9928199" cy="3420110"/>
          </a:xfrm>
          <a:solidFill>
            <a:srgbClr val="012169">
              <a:alpha val="50000"/>
            </a:srgbClr>
          </a:solidFill>
        </p:grpSpPr>
        <p:sp>
          <p:nvSpPr>
            <p:cNvPr id="42" name="bg object 16">
              <a:extLst>
                <a:ext uri="{FF2B5EF4-FFF2-40B4-BE49-F238E27FC236}">
                  <a16:creationId xmlns:a16="http://schemas.microsoft.com/office/drawing/2014/main" id="{673078D9-8DA9-9646-963B-3B1FDF29EFDF}"/>
                </a:ext>
              </a:extLst>
            </p:cNvPr>
            <p:cNvSpPr/>
            <p:nvPr/>
          </p:nvSpPr>
          <p:spPr>
            <a:xfrm>
              <a:off x="1578801" y="1574086"/>
              <a:ext cx="3350895" cy="3098800"/>
            </a:xfrm>
            <a:custGeom>
              <a:avLst/>
              <a:gdLst/>
              <a:ahLst/>
              <a:cxnLst/>
              <a:rect l="l" t="t" r="r" b="b"/>
              <a:pathLst>
                <a:path w="3350895" h="3098800">
                  <a:moveTo>
                    <a:pt x="1058880" y="165100"/>
                  </a:moveTo>
                  <a:lnTo>
                    <a:pt x="77957" y="165100"/>
                  </a:lnTo>
                  <a:lnTo>
                    <a:pt x="110594" y="177800"/>
                  </a:lnTo>
                  <a:lnTo>
                    <a:pt x="228996" y="177800"/>
                  </a:lnTo>
                  <a:lnTo>
                    <a:pt x="257238" y="190500"/>
                  </a:lnTo>
                  <a:lnTo>
                    <a:pt x="367106" y="190500"/>
                  </a:lnTo>
                  <a:lnTo>
                    <a:pt x="392289" y="203200"/>
                  </a:lnTo>
                  <a:lnTo>
                    <a:pt x="415248" y="203200"/>
                  </a:lnTo>
                  <a:lnTo>
                    <a:pt x="435993" y="215900"/>
                  </a:lnTo>
                  <a:lnTo>
                    <a:pt x="454533" y="215900"/>
                  </a:lnTo>
                  <a:lnTo>
                    <a:pt x="469796" y="228600"/>
                  </a:lnTo>
                  <a:lnTo>
                    <a:pt x="480739" y="241300"/>
                  </a:lnTo>
                  <a:lnTo>
                    <a:pt x="487329" y="254000"/>
                  </a:lnTo>
                  <a:lnTo>
                    <a:pt x="489534" y="266700"/>
                  </a:lnTo>
                  <a:lnTo>
                    <a:pt x="489534" y="2616200"/>
                  </a:lnTo>
                  <a:lnTo>
                    <a:pt x="488281" y="2679700"/>
                  </a:lnTo>
                  <a:lnTo>
                    <a:pt x="484522" y="2717800"/>
                  </a:lnTo>
                  <a:lnTo>
                    <a:pt x="478256" y="2755900"/>
                  </a:lnTo>
                  <a:lnTo>
                    <a:pt x="469480" y="2794000"/>
                  </a:lnTo>
                  <a:lnTo>
                    <a:pt x="446376" y="2844800"/>
                  </a:lnTo>
                  <a:lnTo>
                    <a:pt x="417042" y="2882900"/>
                  </a:lnTo>
                  <a:lnTo>
                    <a:pt x="382784" y="2908300"/>
                  </a:lnTo>
                  <a:lnTo>
                    <a:pt x="344792" y="2933700"/>
                  </a:lnTo>
                  <a:lnTo>
                    <a:pt x="324768" y="2933700"/>
                  </a:lnTo>
                  <a:lnTo>
                    <a:pt x="304766" y="2946400"/>
                  </a:lnTo>
                  <a:lnTo>
                    <a:pt x="264769" y="2946400"/>
                  </a:lnTo>
                  <a:lnTo>
                    <a:pt x="212262" y="2959100"/>
                  </a:lnTo>
                  <a:lnTo>
                    <a:pt x="169741" y="2971800"/>
                  </a:lnTo>
                  <a:lnTo>
                    <a:pt x="114757" y="2997200"/>
                  </a:lnTo>
                  <a:lnTo>
                    <a:pt x="82099" y="3048000"/>
                  </a:lnTo>
                  <a:lnTo>
                    <a:pt x="79933" y="3060700"/>
                  </a:lnTo>
                  <a:lnTo>
                    <a:pt x="82099" y="3073400"/>
                  </a:lnTo>
                  <a:lnTo>
                    <a:pt x="88611" y="3086100"/>
                  </a:lnTo>
                  <a:lnTo>
                    <a:pt x="99489" y="3098800"/>
                  </a:lnTo>
                  <a:lnTo>
                    <a:pt x="324347" y="3098800"/>
                  </a:lnTo>
                  <a:lnTo>
                    <a:pt x="433910" y="3086100"/>
                  </a:lnTo>
                  <a:lnTo>
                    <a:pt x="1905742" y="3086100"/>
                  </a:lnTo>
                  <a:lnTo>
                    <a:pt x="1957774" y="3073400"/>
                  </a:lnTo>
                  <a:lnTo>
                    <a:pt x="2060291" y="3073400"/>
                  </a:lnTo>
                  <a:lnTo>
                    <a:pt x="2402865" y="2984500"/>
                  </a:lnTo>
                  <a:lnTo>
                    <a:pt x="2453653" y="2959100"/>
                  </a:lnTo>
                  <a:lnTo>
                    <a:pt x="1417435" y="2959100"/>
                  </a:lnTo>
                  <a:lnTo>
                    <a:pt x="1324432" y="2933700"/>
                  </a:lnTo>
                  <a:lnTo>
                    <a:pt x="1268277" y="2921000"/>
                  </a:lnTo>
                  <a:lnTo>
                    <a:pt x="1215282" y="2895600"/>
                  </a:lnTo>
                  <a:lnTo>
                    <a:pt x="1165458" y="2870200"/>
                  </a:lnTo>
                  <a:lnTo>
                    <a:pt x="1118819" y="2844800"/>
                  </a:lnTo>
                  <a:lnTo>
                    <a:pt x="1075748" y="2806700"/>
                  </a:lnTo>
                  <a:lnTo>
                    <a:pt x="1037174" y="2768600"/>
                  </a:lnTo>
                  <a:lnTo>
                    <a:pt x="1003061" y="2730500"/>
                  </a:lnTo>
                  <a:lnTo>
                    <a:pt x="973378" y="2679700"/>
                  </a:lnTo>
                  <a:lnTo>
                    <a:pt x="953547" y="2641600"/>
                  </a:lnTo>
                  <a:lnTo>
                    <a:pt x="938116" y="2603500"/>
                  </a:lnTo>
                  <a:lnTo>
                    <a:pt x="927088" y="2565400"/>
                  </a:lnTo>
                  <a:lnTo>
                    <a:pt x="920468" y="2514600"/>
                  </a:lnTo>
                  <a:lnTo>
                    <a:pt x="918260" y="2463800"/>
                  </a:lnTo>
                  <a:lnTo>
                    <a:pt x="918260" y="304800"/>
                  </a:lnTo>
                  <a:lnTo>
                    <a:pt x="922466" y="266700"/>
                  </a:lnTo>
                  <a:lnTo>
                    <a:pt x="941365" y="228600"/>
                  </a:lnTo>
                  <a:lnTo>
                    <a:pt x="973378" y="203200"/>
                  </a:lnTo>
                  <a:lnTo>
                    <a:pt x="1024764" y="177800"/>
                  </a:lnTo>
                  <a:lnTo>
                    <a:pt x="1058880" y="165100"/>
                  </a:lnTo>
                  <a:close/>
                </a:path>
                <a:path w="3350895" h="3098800">
                  <a:moveTo>
                    <a:pt x="2334163" y="152400"/>
                  </a:moveTo>
                  <a:lnTo>
                    <a:pt x="1476158" y="152400"/>
                  </a:lnTo>
                  <a:lnTo>
                    <a:pt x="1523438" y="165100"/>
                  </a:lnTo>
                  <a:lnTo>
                    <a:pt x="1571556" y="165100"/>
                  </a:lnTo>
                  <a:lnTo>
                    <a:pt x="1670304" y="190500"/>
                  </a:lnTo>
                  <a:lnTo>
                    <a:pt x="1720290" y="190500"/>
                  </a:lnTo>
                  <a:lnTo>
                    <a:pt x="1770104" y="215900"/>
                  </a:lnTo>
                  <a:lnTo>
                    <a:pt x="1918418" y="254000"/>
                  </a:lnTo>
                  <a:lnTo>
                    <a:pt x="2016252" y="304800"/>
                  </a:lnTo>
                  <a:lnTo>
                    <a:pt x="2058620" y="317500"/>
                  </a:lnTo>
                  <a:lnTo>
                    <a:pt x="2183457" y="393700"/>
                  </a:lnTo>
                  <a:lnTo>
                    <a:pt x="2304874" y="469900"/>
                  </a:lnTo>
                  <a:lnTo>
                    <a:pt x="2344585" y="508000"/>
                  </a:lnTo>
                  <a:lnTo>
                    <a:pt x="2383454" y="533400"/>
                  </a:lnTo>
                  <a:lnTo>
                    <a:pt x="2421148" y="571500"/>
                  </a:lnTo>
                  <a:lnTo>
                    <a:pt x="2457671" y="596900"/>
                  </a:lnTo>
                  <a:lnTo>
                    <a:pt x="2493025" y="635000"/>
                  </a:lnTo>
                  <a:lnTo>
                    <a:pt x="2527214" y="673100"/>
                  </a:lnTo>
                  <a:lnTo>
                    <a:pt x="2560240" y="711200"/>
                  </a:lnTo>
                  <a:lnTo>
                    <a:pt x="2592107" y="749300"/>
                  </a:lnTo>
                  <a:lnTo>
                    <a:pt x="2622816" y="787400"/>
                  </a:lnTo>
                  <a:lnTo>
                    <a:pt x="2652119" y="825500"/>
                  </a:lnTo>
                  <a:lnTo>
                    <a:pt x="2679858" y="876300"/>
                  </a:lnTo>
                  <a:lnTo>
                    <a:pt x="2706030" y="914400"/>
                  </a:lnTo>
                  <a:lnTo>
                    <a:pt x="2730631" y="965200"/>
                  </a:lnTo>
                  <a:lnTo>
                    <a:pt x="2753661" y="1016000"/>
                  </a:lnTo>
                  <a:lnTo>
                    <a:pt x="2775116" y="1054100"/>
                  </a:lnTo>
                  <a:lnTo>
                    <a:pt x="2794993" y="1104900"/>
                  </a:lnTo>
                  <a:lnTo>
                    <a:pt x="2813291" y="1155700"/>
                  </a:lnTo>
                  <a:lnTo>
                    <a:pt x="2828012" y="1206500"/>
                  </a:lnTo>
                  <a:lnTo>
                    <a:pt x="2841007" y="1257300"/>
                  </a:lnTo>
                  <a:lnTo>
                    <a:pt x="2852276" y="1308100"/>
                  </a:lnTo>
                  <a:lnTo>
                    <a:pt x="2861816" y="1358900"/>
                  </a:lnTo>
                  <a:lnTo>
                    <a:pt x="2869625" y="1409700"/>
                  </a:lnTo>
                  <a:lnTo>
                    <a:pt x="2875702" y="1460500"/>
                  </a:lnTo>
                  <a:lnTo>
                    <a:pt x="2880045" y="1511300"/>
                  </a:lnTo>
                  <a:lnTo>
                    <a:pt x="2882652" y="1574800"/>
                  </a:lnTo>
                  <a:lnTo>
                    <a:pt x="2883522" y="1625600"/>
                  </a:lnTo>
                  <a:lnTo>
                    <a:pt x="2882652" y="1676400"/>
                  </a:lnTo>
                  <a:lnTo>
                    <a:pt x="2880045" y="1739900"/>
                  </a:lnTo>
                  <a:lnTo>
                    <a:pt x="2875702" y="1790700"/>
                  </a:lnTo>
                  <a:lnTo>
                    <a:pt x="2869625" y="1841500"/>
                  </a:lnTo>
                  <a:lnTo>
                    <a:pt x="2861816" y="1892300"/>
                  </a:lnTo>
                  <a:lnTo>
                    <a:pt x="2852276" y="1943100"/>
                  </a:lnTo>
                  <a:lnTo>
                    <a:pt x="2841007" y="1993900"/>
                  </a:lnTo>
                  <a:lnTo>
                    <a:pt x="2828012" y="2032000"/>
                  </a:lnTo>
                  <a:lnTo>
                    <a:pt x="2813291" y="2082800"/>
                  </a:lnTo>
                  <a:lnTo>
                    <a:pt x="2795071" y="2133600"/>
                  </a:lnTo>
                  <a:lnTo>
                    <a:pt x="2775426" y="2171700"/>
                  </a:lnTo>
                  <a:lnTo>
                    <a:pt x="2754359" y="2222500"/>
                  </a:lnTo>
                  <a:lnTo>
                    <a:pt x="2731873" y="2260600"/>
                  </a:lnTo>
                  <a:lnTo>
                    <a:pt x="2707970" y="2311400"/>
                  </a:lnTo>
                  <a:lnTo>
                    <a:pt x="2682655" y="2349500"/>
                  </a:lnTo>
                  <a:lnTo>
                    <a:pt x="2655929" y="2387600"/>
                  </a:lnTo>
                  <a:lnTo>
                    <a:pt x="2627795" y="2425700"/>
                  </a:lnTo>
                  <a:lnTo>
                    <a:pt x="2594216" y="2463800"/>
                  </a:lnTo>
                  <a:lnTo>
                    <a:pt x="2559424" y="2501900"/>
                  </a:lnTo>
                  <a:lnTo>
                    <a:pt x="2523416" y="2540000"/>
                  </a:lnTo>
                  <a:lnTo>
                    <a:pt x="2486186" y="2578100"/>
                  </a:lnTo>
                  <a:lnTo>
                    <a:pt x="2447733" y="2616200"/>
                  </a:lnTo>
                  <a:lnTo>
                    <a:pt x="2408052" y="2641600"/>
                  </a:lnTo>
                  <a:lnTo>
                    <a:pt x="2367140" y="2679700"/>
                  </a:lnTo>
                  <a:lnTo>
                    <a:pt x="2159400" y="2806700"/>
                  </a:lnTo>
                  <a:lnTo>
                    <a:pt x="2117868" y="2819400"/>
                  </a:lnTo>
                  <a:lnTo>
                    <a:pt x="2076348" y="2844800"/>
                  </a:lnTo>
                  <a:lnTo>
                    <a:pt x="2028157" y="2857500"/>
                  </a:lnTo>
                  <a:lnTo>
                    <a:pt x="1980499" y="2882900"/>
                  </a:lnTo>
                  <a:lnTo>
                    <a:pt x="1795526" y="2933700"/>
                  </a:lnTo>
                  <a:lnTo>
                    <a:pt x="1742797" y="2946400"/>
                  </a:lnTo>
                  <a:lnTo>
                    <a:pt x="1692883" y="2959100"/>
                  </a:lnTo>
                  <a:lnTo>
                    <a:pt x="2453653" y="2959100"/>
                  </a:lnTo>
                  <a:lnTo>
                    <a:pt x="2503244" y="2933700"/>
                  </a:lnTo>
                  <a:lnTo>
                    <a:pt x="2551638" y="2908300"/>
                  </a:lnTo>
                  <a:lnTo>
                    <a:pt x="2598833" y="2895600"/>
                  </a:lnTo>
                  <a:lnTo>
                    <a:pt x="2644830" y="2870200"/>
                  </a:lnTo>
                  <a:lnTo>
                    <a:pt x="2689628" y="2832100"/>
                  </a:lnTo>
                  <a:lnTo>
                    <a:pt x="2733226" y="2806700"/>
                  </a:lnTo>
                  <a:lnTo>
                    <a:pt x="2775624" y="2781300"/>
                  </a:lnTo>
                  <a:lnTo>
                    <a:pt x="2816821" y="2755900"/>
                  </a:lnTo>
                  <a:lnTo>
                    <a:pt x="2856818" y="2717800"/>
                  </a:lnTo>
                  <a:lnTo>
                    <a:pt x="2895612" y="2692400"/>
                  </a:lnTo>
                  <a:lnTo>
                    <a:pt x="2933072" y="2654300"/>
                  </a:lnTo>
                  <a:lnTo>
                    <a:pt x="2969085" y="2616200"/>
                  </a:lnTo>
                  <a:lnTo>
                    <a:pt x="3003652" y="2578100"/>
                  </a:lnTo>
                  <a:lnTo>
                    <a:pt x="3036775" y="2540000"/>
                  </a:lnTo>
                  <a:lnTo>
                    <a:pt x="3068453" y="2501900"/>
                  </a:lnTo>
                  <a:lnTo>
                    <a:pt x="3098687" y="2463800"/>
                  </a:lnTo>
                  <a:lnTo>
                    <a:pt x="3127478" y="2425700"/>
                  </a:lnTo>
                  <a:lnTo>
                    <a:pt x="3154826" y="2387600"/>
                  </a:lnTo>
                  <a:lnTo>
                    <a:pt x="3180733" y="2336800"/>
                  </a:lnTo>
                  <a:lnTo>
                    <a:pt x="3205199" y="2298700"/>
                  </a:lnTo>
                  <a:lnTo>
                    <a:pt x="3228225" y="2247900"/>
                  </a:lnTo>
                  <a:lnTo>
                    <a:pt x="3249473" y="2209800"/>
                  </a:lnTo>
                  <a:lnTo>
                    <a:pt x="3268707" y="2159000"/>
                  </a:lnTo>
                  <a:lnTo>
                    <a:pt x="3285926" y="2108200"/>
                  </a:lnTo>
                  <a:lnTo>
                    <a:pt x="3301127" y="2070100"/>
                  </a:lnTo>
                  <a:lnTo>
                    <a:pt x="3314308" y="2019300"/>
                  </a:lnTo>
                  <a:lnTo>
                    <a:pt x="3325466" y="1968500"/>
                  </a:lnTo>
                  <a:lnTo>
                    <a:pt x="3334601" y="1917700"/>
                  </a:lnTo>
                  <a:lnTo>
                    <a:pt x="3341710" y="1866900"/>
                  </a:lnTo>
                  <a:lnTo>
                    <a:pt x="3346790" y="1828800"/>
                  </a:lnTo>
                  <a:lnTo>
                    <a:pt x="3349839" y="1778000"/>
                  </a:lnTo>
                  <a:lnTo>
                    <a:pt x="3350856" y="1727200"/>
                  </a:lnTo>
                  <a:lnTo>
                    <a:pt x="3350267" y="1663700"/>
                  </a:lnTo>
                  <a:lnTo>
                    <a:pt x="3348501" y="1612900"/>
                  </a:lnTo>
                  <a:lnTo>
                    <a:pt x="3345559" y="1562100"/>
                  </a:lnTo>
                  <a:lnTo>
                    <a:pt x="3341441" y="1498600"/>
                  </a:lnTo>
                  <a:lnTo>
                    <a:pt x="3336149" y="1447800"/>
                  </a:lnTo>
                  <a:lnTo>
                    <a:pt x="3329684" y="1397000"/>
                  </a:lnTo>
                  <a:lnTo>
                    <a:pt x="3322046" y="1346200"/>
                  </a:lnTo>
                  <a:lnTo>
                    <a:pt x="3313236" y="1308100"/>
                  </a:lnTo>
                  <a:lnTo>
                    <a:pt x="3303255" y="1257300"/>
                  </a:lnTo>
                  <a:lnTo>
                    <a:pt x="3292105" y="1206500"/>
                  </a:lnTo>
                  <a:lnTo>
                    <a:pt x="3279786" y="1155700"/>
                  </a:lnTo>
                  <a:lnTo>
                    <a:pt x="3266299" y="1117600"/>
                  </a:lnTo>
                  <a:lnTo>
                    <a:pt x="3251646" y="1066800"/>
                  </a:lnTo>
                  <a:lnTo>
                    <a:pt x="3235826" y="1028700"/>
                  </a:lnTo>
                  <a:lnTo>
                    <a:pt x="3218841" y="990600"/>
                  </a:lnTo>
                  <a:lnTo>
                    <a:pt x="3200692" y="939800"/>
                  </a:lnTo>
                  <a:lnTo>
                    <a:pt x="3178693" y="901700"/>
                  </a:lnTo>
                  <a:lnTo>
                    <a:pt x="3155602" y="850900"/>
                  </a:lnTo>
                  <a:lnTo>
                    <a:pt x="3131419" y="812800"/>
                  </a:lnTo>
                  <a:lnTo>
                    <a:pt x="3106142" y="762000"/>
                  </a:lnTo>
                  <a:lnTo>
                    <a:pt x="3079772" y="723900"/>
                  </a:lnTo>
                  <a:lnTo>
                    <a:pt x="3052307" y="685800"/>
                  </a:lnTo>
                  <a:lnTo>
                    <a:pt x="3023747" y="647700"/>
                  </a:lnTo>
                  <a:lnTo>
                    <a:pt x="2994092" y="609600"/>
                  </a:lnTo>
                  <a:lnTo>
                    <a:pt x="2963339" y="571500"/>
                  </a:lnTo>
                  <a:lnTo>
                    <a:pt x="2931490" y="533400"/>
                  </a:lnTo>
                  <a:lnTo>
                    <a:pt x="2898543" y="508000"/>
                  </a:lnTo>
                  <a:lnTo>
                    <a:pt x="2864498" y="469900"/>
                  </a:lnTo>
                  <a:lnTo>
                    <a:pt x="2829354" y="444500"/>
                  </a:lnTo>
                  <a:lnTo>
                    <a:pt x="2793111" y="406400"/>
                  </a:lnTo>
                  <a:lnTo>
                    <a:pt x="2755830" y="381000"/>
                  </a:lnTo>
                  <a:lnTo>
                    <a:pt x="2717662" y="355600"/>
                  </a:lnTo>
                  <a:lnTo>
                    <a:pt x="2678606" y="317500"/>
                  </a:lnTo>
                  <a:lnTo>
                    <a:pt x="2638663" y="292100"/>
                  </a:lnTo>
                  <a:lnTo>
                    <a:pt x="2597831" y="266700"/>
                  </a:lnTo>
                  <a:lnTo>
                    <a:pt x="2556111" y="254000"/>
                  </a:lnTo>
                  <a:lnTo>
                    <a:pt x="2513501" y="228600"/>
                  </a:lnTo>
                  <a:lnTo>
                    <a:pt x="2470002" y="203200"/>
                  </a:lnTo>
                  <a:lnTo>
                    <a:pt x="2425613" y="177800"/>
                  </a:lnTo>
                  <a:lnTo>
                    <a:pt x="2334163" y="152400"/>
                  </a:lnTo>
                  <a:close/>
                </a:path>
                <a:path w="3350895" h="3098800">
                  <a:moveTo>
                    <a:pt x="1954590" y="38100"/>
                  </a:moveTo>
                  <a:lnTo>
                    <a:pt x="60338" y="38100"/>
                  </a:lnTo>
                  <a:lnTo>
                    <a:pt x="46799" y="50800"/>
                  </a:lnTo>
                  <a:lnTo>
                    <a:pt x="34174" y="50800"/>
                  </a:lnTo>
                  <a:lnTo>
                    <a:pt x="5584" y="88900"/>
                  </a:lnTo>
                  <a:lnTo>
                    <a:pt x="0" y="114300"/>
                  </a:lnTo>
                  <a:lnTo>
                    <a:pt x="2027" y="127000"/>
                  </a:lnTo>
                  <a:lnTo>
                    <a:pt x="8107" y="139700"/>
                  </a:lnTo>
                  <a:lnTo>
                    <a:pt x="18232" y="152400"/>
                  </a:lnTo>
                  <a:lnTo>
                    <a:pt x="32397" y="165100"/>
                  </a:lnTo>
                  <a:lnTo>
                    <a:pt x="1098562" y="165100"/>
                  </a:lnTo>
                  <a:lnTo>
                    <a:pt x="1135470" y="152400"/>
                  </a:lnTo>
                  <a:lnTo>
                    <a:pt x="2334163" y="152400"/>
                  </a:lnTo>
                  <a:lnTo>
                    <a:pt x="2287102" y="127000"/>
                  </a:lnTo>
                  <a:lnTo>
                    <a:pt x="2190305" y="101600"/>
                  </a:lnTo>
                  <a:lnTo>
                    <a:pt x="1954590" y="38100"/>
                  </a:lnTo>
                  <a:close/>
                </a:path>
                <a:path w="3350895" h="3098800">
                  <a:moveTo>
                    <a:pt x="1857226" y="25400"/>
                  </a:moveTo>
                  <a:lnTo>
                    <a:pt x="121208" y="25400"/>
                  </a:lnTo>
                  <a:lnTo>
                    <a:pt x="105481" y="38100"/>
                  </a:lnTo>
                  <a:lnTo>
                    <a:pt x="1906129" y="38100"/>
                  </a:lnTo>
                  <a:lnTo>
                    <a:pt x="1857226" y="25400"/>
                  </a:lnTo>
                  <a:close/>
                </a:path>
                <a:path w="3350895" h="3098800">
                  <a:moveTo>
                    <a:pt x="1758088" y="12700"/>
                  </a:moveTo>
                  <a:lnTo>
                    <a:pt x="968689" y="12700"/>
                  </a:lnTo>
                  <a:lnTo>
                    <a:pt x="915224" y="25400"/>
                  </a:lnTo>
                  <a:lnTo>
                    <a:pt x="1807879" y="25400"/>
                  </a:lnTo>
                  <a:lnTo>
                    <a:pt x="1758088" y="12700"/>
                  </a:lnTo>
                  <a:close/>
                </a:path>
                <a:path w="3350895" h="3098800">
                  <a:moveTo>
                    <a:pt x="1657169" y="0"/>
                  </a:moveTo>
                  <a:lnTo>
                    <a:pt x="1170241" y="0"/>
                  </a:lnTo>
                  <a:lnTo>
                    <a:pt x="1119267" y="12700"/>
                  </a:lnTo>
                  <a:lnTo>
                    <a:pt x="1707852" y="12700"/>
                  </a:lnTo>
                  <a:lnTo>
                    <a:pt x="1657169" y="0"/>
                  </a:lnTo>
                  <a:close/>
                </a:path>
              </a:pathLst>
            </a:custGeom>
            <a:grpFill/>
          </p:spPr>
          <p:txBody>
            <a:bodyPr wrap="square" lIns="0" tIns="0" rIns="0" bIns="0" rtlCol="0"/>
            <a:lstStyle/>
            <a:p>
              <a:endParaRPr/>
            </a:p>
          </p:txBody>
        </p:sp>
        <p:sp>
          <p:nvSpPr>
            <p:cNvPr id="43" name="bg object 17">
              <a:extLst>
                <a:ext uri="{FF2B5EF4-FFF2-40B4-BE49-F238E27FC236}">
                  <a16:creationId xmlns:a16="http://schemas.microsoft.com/office/drawing/2014/main" id="{EB6CF08A-6C9B-3649-9D0C-2328EE1DE906}"/>
                </a:ext>
              </a:extLst>
            </p:cNvPr>
            <p:cNvSpPr/>
            <p:nvPr/>
          </p:nvSpPr>
          <p:spPr>
            <a:xfrm>
              <a:off x="5061299" y="2755846"/>
              <a:ext cx="2361565" cy="1989455"/>
            </a:xfrm>
            <a:custGeom>
              <a:avLst/>
              <a:gdLst/>
              <a:ahLst/>
              <a:cxnLst/>
              <a:rect l="l" t="t" r="r" b="b"/>
              <a:pathLst>
                <a:path w="2361565" h="1989454">
                  <a:moveTo>
                    <a:pt x="1884984" y="0"/>
                  </a:moveTo>
                  <a:lnTo>
                    <a:pt x="1847446" y="308"/>
                  </a:lnTo>
                  <a:lnTo>
                    <a:pt x="1810246" y="1227"/>
                  </a:lnTo>
                  <a:lnTo>
                    <a:pt x="1773411" y="2748"/>
                  </a:lnTo>
                  <a:lnTo>
                    <a:pt x="1700387" y="6958"/>
                  </a:lnTo>
                  <a:lnTo>
                    <a:pt x="1663525" y="8445"/>
                  </a:lnTo>
                  <a:lnTo>
                    <a:pt x="1626391" y="9332"/>
                  </a:lnTo>
                  <a:lnTo>
                    <a:pt x="1588998" y="9626"/>
                  </a:lnTo>
                  <a:lnTo>
                    <a:pt x="1556737" y="9332"/>
                  </a:lnTo>
                  <a:lnTo>
                    <a:pt x="1524768" y="8445"/>
                  </a:lnTo>
                  <a:lnTo>
                    <a:pt x="1493075" y="6958"/>
                  </a:lnTo>
                  <a:lnTo>
                    <a:pt x="1430252" y="2748"/>
                  </a:lnTo>
                  <a:lnTo>
                    <a:pt x="1398565" y="1227"/>
                  </a:lnTo>
                  <a:lnTo>
                    <a:pt x="1366577" y="308"/>
                  </a:lnTo>
                  <a:lnTo>
                    <a:pt x="1334287" y="0"/>
                  </a:lnTo>
                  <a:lnTo>
                    <a:pt x="1314675" y="466"/>
                  </a:lnTo>
                  <a:lnTo>
                    <a:pt x="1259357" y="7569"/>
                  </a:lnTo>
                  <a:lnTo>
                    <a:pt x="1226622" y="28548"/>
                  </a:lnTo>
                  <a:lnTo>
                    <a:pt x="1224457" y="40004"/>
                  </a:lnTo>
                  <a:lnTo>
                    <a:pt x="1228045" y="54332"/>
                  </a:lnTo>
                  <a:lnTo>
                    <a:pt x="1281836" y="89903"/>
                  </a:lnTo>
                  <a:lnTo>
                    <a:pt x="1369364" y="119786"/>
                  </a:lnTo>
                  <a:lnTo>
                    <a:pt x="1449170" y="141771"/>
                  </a:lnTo>
                  <a:lnTo>
                    <a:pt x="1532660" y="163521"/>
                  </a:lnTo>
                  <a:lnTo>
                    <a:pt x="1553427" y="169302"/>
                  </a:lnTo>
                  <a:lnTo>
                    <a:pt x="1599106" y="185199"/>
                  </a:lnTo>
                  <a:lnTo>
                    <a:pt x="1627190" y="221075"/>
                  </a:lnTo>
                  <a:lnTo>
                    <a:pt x="1629105" y="239826"/>
                  </a:lnTo>
                  <a:lnTo>
                    <a:pt x="1628443" y="435343"/>
                  </a:lnTo>
                  <a:lnTo>
                    <a:pt x="1626488" y="629526"/>
                  </a:lnTo>
                  <a:lnTo>
                    <a:pt x="1623317" y="822446"/>
                  </a:lnTo>
                  <a:lnTo>
                    <a:pt x="1621209" y="967524"/>
                  </a:lnTo>
                  <a:lnTo>
                    <a:pt x="1619884" y="1113315"/>
                  </a:lnTo>
                  <a:lnTo>
                    <a:pt x="1619262" y="1308963"/>
                  </a:lnTo>
                  <a:lnTo>
                    <a:pt x="1618176" y="1346735"/>
                  </a:lnTo>
                  <a:lnTo>
                    <a:pt x="1614925" y="1385123"/>
                  </a:lnTo>
                  <a:lnTo>
                    <a:pt x="1609522" y="1424147"/>
                  </a:lnTo>
                  <a:lnTo>
                    <a:pt x="1601977" y="1463827"/>
                  </a:lnTo>
                  <a:lnTo>
                    <a:pt x="1590572" y="1502736"/>
                  </a:lnTo>
                  <a:lnTo>
                    <a:pt x="1573809" y="1539441"/>
                  </a:lnTo>
                  <a:lnTo>
                    <a:pt x="1551750" y="1573925"/>
                  </a:lnTo>
                  <a:lnTo>
                    <a:pt x="1524457" y="1606168"/>
                  </a:lnTo>
                  <a:lnTo>
                    <a:pt x="1491067" y="1636006"/>
                  </a:lnTo>
                  <a:lnTo>
                    <a:pt x="1450401" y="1663028"/>
                  </a:lnTo>
                  <a:lnTo>
                    <a:pt x="1402533" y="1687223"/>
                  </a:lnTo>
                  <a:lnTo>
                    <a:pt x="1347533" y="1708581"/>
                  </a:lnTo>
                  <a:lnTo>
                    <a:pt x="1273090" y="1728184"/>
                  </a:lnTo>
                  <a:lnTo>
                    <a:pt x="1230209" y="1735534"/>
                  </a:lnTo>
                  <a:lnTo>
                    <a:pt x="1183555" y="1741250"/>
                  </a:lnTo>
                  <a:lnTo>
                    <a:pt x="1133132" y="1745333"/>
                  </a:lnTo>
                  <a:lnTo>
                    <a:pt x="1078939" y="1747783"/>
                  </a:lnTo>
                  <a:lnTo>
                    <a:pt x="1020978" y="1748599"/>
                  </a:lnTo>
                  <a:lnTo>
                    <a:pt x="961699" y="1746302"/>
                  </a:lnTo>
                  <a:lnTo>
                    <a:pt x="906833" y="1739417"/>
                  </a:lnTo>
                  <a:lnTo>
                    <a:pt x="856394" y="1727949"/>
                  </a:lnTo>
                  <a:lnTo>
                    <a:pt x="810397" y="1711904"/>
                  </a:lnTo>
                  <a:lnTo>
                    <a:pt x="768856" y="1691290"/>
                  </a:lnTo>
                  <a:lnTo>
                    <a:pt x="731786" y="1666113"/>
                  </a:lnTo>
                  <a:lnTo>
                    <a:pt x="694092" y="1630288"/>
                  </a:lnTo>
                  <a:lnTo>
                    <a:pt x="664782" y="1588629"/>
                  </a:lnTo>
                  <a:lnTo>
                    <a:pt x="643852" y="1541145"/>
                  </a:lnTo>
                  <a:lnTo>
                    <a:pt x="631297" y="1487848"/>
                  </a:lnTo>
                  <a:lnTo>
                    <a:pt x="627113" y="1428749"/>
                  </a:lnTo>
                  <a:lnTo>
                    <a:pt x="627549" y="1223089"/>
                  </a:lnTo>
                  <a:lnTo>
                    <a:pt x="629342" y="966623"/>
                  </a:lnTo>
                  <a:lnTo>
                    <a:pt x="633830" y="608459"/>
                  </a:lnTo>
                  <a:lnTo>
                    <a:pt x="635996" y="352047"/>
                  </a:lnTo>
                  <a:lnTo>
                    <a:pt x="636701" y="94843"/>
                  </a:lnTo>
                  <a:lnTo>
                    <a:pt x="633550" y="48764"/>
                  </a:lnTo>
                  <a:lnTo>
                    <a:pt x="615469" y="11187"/>
                  </a:lnTo>
                  <a:lnTo>
                    <a:pt x="561200" y="0"/>
                  </a:lnTo>
                  <a:lnTo>
                    <a:pt x="533621" y="308"/>
                  </a:lnTo>
                  <a:lnTo>
                    <a:pt x="505974" y="1227"/>
                  </a:lnTo>
                  <a:lnTo>
                    <a:pt x="478279" y="2748"/>
                  </a:lnTo>
                  <a:lnTo>
                    <a:pt x="422939" y="6958"/>
                  </a:lnTo>
                  <a:lnTo>
                    <a:pt x="395292" y="8445"/>
                  </a:lnTo>
                  <a:lnTo>
                    <a:pt x="367613" y="9332"/>
                  </a:lnTo>
                  <a:lnTo>
                    <a:pt x="339902" y="9626"/>
                  </a:lnTo>
                  <a:lnTo>
                    <a:pt x="312464" y="9332"/>
                  </a:lnTo>
                  <a:lnTo>
                    <a:pt x="285351" y="8445"/>
                  </a:lnTo>
                  <a:lnTo>
                    <a:pt x="258583" y="6958"/>
                  </a:lnTo>
                  <a:lnTo>
                    <a:pt x="205812" y="2748"/>
                  </a:lnTo>
                  <a:lnTo>
                    <a:pt x="179103" y="1227"/>
                  </a:lnTo>
                  <a:lnTo>
                    <a:pt x="152101" y="308"/>
                  </a:lnTo>
                  <a:lnTo>
                    <a:pt x="124853" y="0"/>
                  </a:lnTo>
                  <a:lnTo>
                    <a:pt x="98653" y="309"/>
                  </a:lnTo>
                  <a:lnTo>
                    <a:pt x="53700" y="2780"/>
                  </a:lnTo>
                  <a:lnTo>
                    <a:pt x="8740" y="17503"/>
                  </a:lnTo>
                  <a:lnTo>
                    <a:pt x="0" y="44945"/>
                  </a:lnTo>
                  <a:lnTo>
                    <a:pt x="1857" y="56742"/>
                  </a:lnTo>
                  <a:lnTo>
                    <a:pt x="29933" y="82499"/>
                  </a:lnTo>
                  <a:lnTo>
                    <a:pt x="74872" y="97982"/>
                  </a:lnTo>
                  <a:lnTo>
                    <a:pt x="149758" y="119951"/>
                  </a:lnTo>
                  <a:lnTo>
                    <a:pt x="172553" y="125312"/>
                  </a:lnTo>
                  <a:lnTo>
                    <a:pt x="195981" y="131267"/>
                  </a:lnTo>
                  <a:lnTo>
                    <a:pt x="244728" y="144983"/>
                  </a:lnTo>
                  <a:lnTo>
                    <a:pt x="282184" y="169989"/>
                  </a:lnTo>
                  <a:lnTo>
                    <a:pt x="294665" y="214883"/>
                  </a:lnTo>
                  <a:lnTo>
                    <a:pt x="294566" y="259994"/>
                  </a:lnTo>
                  <a:lnTo>
                    <a:pt x="293776" y="356793"/>
                  </a:lnTo>
                  <a:lnTo>
                    <a:pt x="291507" y="508377"/>
                  </a:lnTo>
                  <a:lnTo>
                    <a:pt x="290128" y="648915"/>
                  </a:lnTo>
                  <a:lnTo>
                    <a:pt x="289580" y="838028"/>
                  </a:lnTo>
                  <a:lnTo>
                    <a:pt x="288777" y="931369"/>
                  </a:lnTo>
                  <a:lnTo>
                    <a:pt x="286562" y="1079682"/>
                  </a:lnTo>
                  <a:lnTo>
                    <a:pt x="285397" y="1183657"/>
                  </a:lnTo>
                  <a:lnTo>
                    <a:pt x="285026" y="1279563"/>
                  </a:lnTo>
                  <a:lnTo>
                    <a:pt x="285788" y="1332021"/>
                  </a:lnTo>
                  <a:lnTo>
                    <a:pt x="288078" y="1382849"/>
                  </a:lnTo>
                  <a:lnTo>
                    <a:pt x="291898" y="1432034"/>
                  </a:lnTo>
                  <a:lnTo>
                    <a:pt x="297251" y="1479565"/>
                  </a:lnTo>
                  <a:lnTo>
                    <a:pt x="304142" y="1525430"/>
                  </a:lnTo>
                  <a:lnTo>
                    <a:pt x="312572" y="1569618"/>
                  </a:lnTo>
                  <a:lnTo>
                    <a:pt x="325086" y="1620203"/>
                  </a:lnTo>
                  <a:lnTo>
                    <a:pt x="340846" y="1667948"/>
                  </a:lnTo>
                  <a:lnTo>
                    <a:pt x="359846" y="1712874"/>
                  </a:lnTo>
                  <a:lnTo>
                    <a:pt x="382081" y="1755007"/>
                  </a:lnTo>
                  <a:lnTo>
                    <a:pt x="407542" y="1794370"/>
                  </a:lnTo>
                  <a:lnTo>
                    <a:pt x="436522" y="1830593"/>
                  </a:lnTo>
                  <a:lnTo>
                    <a:pt x="469470" y="1863191"/>
                  </a:lnTo>
                  <a:lnTo>
                    <a:pt x="506399" y="1892176"/>
                  </a:lnTo>
                  <a:lnTo>
                    <a:pt x="547318" y="1917559"/>
                  </a:lnTo>
                  <a:lnTo>
                    <a:pt x="592239" y="1939353"/>
                  </a:lnTo>
                  <a:lnTo>
                    <a:pt x="633082" y="1954629"/>
                  </a:lnTo>
                  <a:lnTo>
                    <a:pt x="677071" y="1967112"/>
                  </a:lnTo>
                  <a:lnTo>
                    <a:pt x="724215" y="1976808"/>
                  </a:lnTo>
                  <a:lnTo>
                    <a:pt x="774525" y="1983726"/>
                  </a:lnTo>
                  <a:lnTo>
                    <a:pt x="828010" y="1987871"/>
                  </a:lnTo>
                  <a:lnTo>
                    <a:pt x="884681" y="1989251"/>
                  </a:lnTo>
                  <a:lnTo>
                    <a:pt x="943424" y="1987400"/>
                  </a:lnTo>
                  <a:lnTo>
                    <a:pt x="999526" y="1981830"/>
                  </a:lnTo>
                  <a:lnTo>
                    <a:pt x="1053006" y="1972518"/>
                  </a:lnTo>
                  <a:lnTo>
                    <a:pt x="1103881" y="1959438"/>
                  </a:lnTo>
                  <a:lnTo>
                    <a:pt x="1152169" y="1942566"/>
                  </a:lnTo>
                  <a:lnTo>
                    <a:pt x="1197905" y="1923543"/>
                  </a:lnTo>
                  <a:lnTo>
                    <a:pt x="1241250" y="1903621"/>
                  </a:lnTo>
                  <a:lnTo>
                    <a:pt x="1282208" y="1882813"/>
                  </a:lnTo>
                  <a:lnTo>
                    <a:pt x="1320780" y="1861132"/>
                  </a:lnTo>
                  <a:lnTo>
                    <a:pt x="1356969" y="1838591"/>
                  </a:lnTo>
                  <a:lnTo>
                    <a:pt x="1398719" y="1810734"/>
                  </a:lnTo>
                  <a:lnTo>
                    <a:pt x="1436371" y="1784391"/>
                  </a:lnTo>
                  <a:lnTo>
                    <a:pt x="1469949" y="1759624"/>
                  </a:lnTo>
                  <a:lnTo>
                    <a:pt x="1499476" y="1736496"/>
                  </a:lnTo>
                  <a:lnTo>
                    <a:pt x="1525333" y="1716699"/>
                  </a:lnTo>
                  <a:lnTo>
                    <a:pt x="1548082" y="1702517"/>
                  </a:lnTo>
                  <a:lnTo>
                    <a:pt x="1567759" y="1693983"/>
                  </a:lnTo>
                  <a:lnTo>
                    <a:pt x="1584401" y="1691132"/>
                  </a:lnTo>
                  <a:lnTo>
                    <a:pt x="1599695" y="1694884"/>
                  </a:lnTo>
                  <a:lnTo>
                    <a:pt x="1610585" y="1706140"/>
                  </a:lnTo>
                  <a:lnTo>
                    <a:pt x="1617098" y="1724896"/>
                  </a:lnTo>
                  <a:lnTo>
                    <a:pt x="1619262" y="1751152"/>
                  </a:lnTo>
                  <a:lnTo>
                    <a:pt x="1619262" y="1866176"/>
                  </a:lnTo>
                  <a:lnTo>
                    <a:pt x="1619554" y="1882869"/>
                  </a:lnTo>
                  <a:lnTo>
                    <a:pt x="1624202" y="1923465"/>
                  </a:lnTo>
                  <a:lnTo>
                    <a:pt x="1658048" y="1946033"/>
                  </a:lnTo>
                  <a:lnTo>
                    <a:pt x="1682896" y="1944204"/>
                  </a:lnTo>
                  <a:lnTo>
                    <a:pt x="1722302" y="1938685"/>
                  </a:lnTo>
                  <a:lnTo>
                    <a:pt x="1776250" y="1929429"/>
                  </a:lnTo>
                  <a:lnTo>
                    <a:pt x="1884380" y="1908878"/>
                  </a:lnTo>
                  <a:lnTo>
                    <a:pt x="1927555" y="1901037"/>
                  </a:lnTo>
                  <a:lnTo>
                    <a:pt x="1974256" y="1892873"/>
                  </a:lnTo>
                  <a:lnTo>
                    <a:pt x="2024486" y="1884392"/>
                  </a:lnTo>
                  <a:lnTo>
                    <a:pt x="2078249" y="1875599"/>
                  </a:lnTo>
                  <a:lnTo>
                    <a:pt x="2135549" y="1866498"/>
                  </a:lnTo>
                  <a:lnTo>
                    <a:pt x="2260777" y="1847392"/>
                  </a:lnTo>
                  <a:lnTo>
                    <a:pt x="2286272" y="1842540"/>
                  </a:lnTo>
                  <a:lnTo>
                    <a:pt x="2325012" y="1832673"/>
                  </a:lnTo>
                  <a:lnTo>
                    <a:pt x="2359492" y="1801777"/>
                  </a:lnTo>
                  <a:lnTo>
                    <a:pt x="2360942" y="1788198"/>
                  </a:lnTo>
                  <a:lnTo>
                    <a:pt x="2357329" y="1770682"/>
                  </a:lnTo>
                  <a:lnTo>
                    <a:pt x="2303221" y="1743913"/>
                  </a:lnTo>
                  <a:lnTo>
                    <a:pt x="2223952" y="1740142"/>
                  </a:lnTo>
                  <a:lnTo>
                    <a:pt x="2167916" y="1739257"/>
                  </a:lnTo>
                  <a:lnTo>
                    <a:pt x="2100935" y="1738972"/>
                  </a:lnTo>
                  <a:lnTo>
                    <a:pt x="2082707" y="1737722"/>
                  </a:lnTo>
                  <a:lnTo>
                    <a:pt x="2041542" y="1727716"/>
                  </a:lnTo>
                  <a:lnTo>
                    <a:pt x="1997752" y="1705217"/>
                  </a:lnTo>
                  <a:lnTo>
                    <a:pt x="1973987" y="1655264"/>
                  </a:lnTo>
                  <a:lnTo>
                    <a:pt x="1971027" y="1619021"/>
                  </a:lnTo>
                  <a:lnTo>
                    <a:pt x="1971409" y="1467191"/>
                  </a:lnTo>
                  <a:lnTo>
                    <a:pt x="1972567" y="1315599"/>
                  </a:lnTo>
                  <a:lnTo>
                    <a:pt x="1974516" y="1164219"/>
                  </a:lnTo>
                  <a:lnTo>
                    <a:pt x="1977274" y="1013024"/>
                  </a:lnTo>
                  <a:lnTo>
                    <a:pt x="1984323" y="710979"/>
                  </a:lnTo>
                  <a:lnTo>
                    <a:pt x="1987012" y="559768"/>
                  </a:lnTo>
                  <a:lnTo>
                    <a:pt x="1988929" y="408351"/>
                  </a:lnTo>
                  <a:lnTo>
                    <a:pt x="1990076" y="256725"/>
                  </a:lnTo>
                  <a:lnTo>
                    <a:pt x="1990458" y="104889"/>
                  </a:lnTo>
                  <a:lnTo>
                    <a:pt x="1987931" y="73301"/>
                  </a:lnTo>
                  <a:lnTo>
                    <a:pt x="1967714" y="29585"/>
                  </a:lnTo>
                  <a:lnTo>
                    <a:pt x="1931060" y="9826"/>
                  </a:lnTo>
                  <a:lnTo>
                    <a:pt x="1898523" y="1094"/>
                  </a:lnTo>
                  <a:lnTo>
                    <a:pt x="1884984" y="0"/>
                  </a:lnTo>
                  <a:close/>
                </a:path>
              </a:pathLst>
            </a:custGeom>
            <a:grpFill/>
          </p:spPr>
          <p:txBody>
            <a:bodyPr wrap="square" lIns="0" tIns="0" rIns="0" bIns="0" rtlCol="0"/>
            <a:lstStyle/>
            <a:p>
              <a:endParaRPr/>
            </a:p>
          </p:txBody>
        </p:sp>
        <p:sp>
          <p:nvSpPr>
            <p:cNvPr id="44" name="bg object 18">
              <a:extLst>
                <a:ext uri="{FF2B5EF4-FFF2-40B4-BE49-F238E27FC236}">
                  <a16:creationId xmlns:a16="http://schemas.microsoft.com/office/drawing/2014/main" id="{E03078E0-6B13-B74B-B370-2AC9A809C830}"/>
                </a:ext>
              </a:extLst>
            </p:cNvPr>
            <p:cNvSpPr/>
            <p:nvPr/>
          </p:nvSpPr>
          <p:spPr>
            <a:xfrm>
              <a:off x="7502055" y="1325206"/>
              <a:ext cx="4004945" cy="3420110"/>
            </a:xfrm>
            <a:custGeom>
              <a:avLst/>
              <a:gdLst/>
              <a:ahLst/>
              <a:cxnLst/>
              <a:rect l="l" t="t" r="r" b="b"/>
              <a:pathLst>
                <a:path w="4004945" h="3420110">
                  <a:moveTo>
                    <a:pt x="2359926" y="3297796"/>
                  </a:moveTo>
                  <a:lnTo>
                    <a:pt x="2327452" y="3257867"/>
                  </a:lnTo>
                  <a:lnTo>
                    <a:pt x="2289289" y="3241141"/>
                  </a:lnTo>
                  <a:lnTo>
                    <a:pt x="2239975" y="3220580"/>
                  </a:lnTo>
                  <a:lnTo>
                    <a:pt x="2211451" y="3208490"/>
                  </a:lnTo>
                  <a:lnTo>
                    <a:pt x="2147811" y="3179699"/>
                  </a:lnTo>
                  <a:lnTo>
                    <a:pt x="2112734" y="3163036"/>
                  </a:lnTo>
                  <a:lnTo>
                    <a:pt x="2076310" y="3143389"/>
                  </a:lnTo>
                  <a:lnTo>
                    <a:pt x="2039607" y="3119399"/>
                  </a:lnTo>
                  <a:lnTo>
                    <a:pt x="2002624" y="3091015"/>
                  </a:lnTo>
                  <a:lnTo>
                    <a:pt x="1965375" y="3058223"/>
                  </a:lnTo>
                  <a:lnTo>
                    <a:pt x="1101153" y="2274366"/>
                  </a:lnTo>
                  <a:lnTo>
                    <a:pt x="1069632" y="2237778"/>
                  </a:lnTo>
                  <a:lnTo>
                    <a:pt x="1061262" y="2204453"/>
                  </a:lnTo>
                  <a:lnTo>
                    <a:pt x="1069378" y="2190267"/>
                  </a:lnTo>
                  <a:lnTo>
                    <a:pt x="1134275" y="2136673"/>
                  </a:lnTo>
                  <a:lnTo>
                    <a:pt x="1191056" y="2097189"/>
                  </a:lnTo>
                  <a:lnTo>
                    <a:pt x="1228877" y="2071979"/>
                  </a:lnTo>
                  <a:lnTo>
                    <a:pt x="1268247" y="2046262"/>
                  </a:lnTo>
                  <a:lnTo>
                    <a:pt x="1309179" y="2020023"/>
                  </a:lnTo>
                  <a:lnTo>
                    <a:pt x="1351635" y="1993265"/>
                  </a:lnTo>
                  <a:lnTo>
                    <a:pt x="1395628" y="1966023"/>
                  </a:lnTo>
                  <a:lnTo>
                    <a:pt x="1441132" y="1938274"/>
                  </a:lnTo>
                  <a:lnTo>
                    <a:pt x="1488147" y="1910041"/>
                  </a:lnTo>
                  <a:lnTo>
                    <a:pt x="1583080" y="1854022"/>
                  </a:lnTo>
                  <a:lnTo>
                    <a:pt x="1676247" y="1800009"/>
                  </a:lnTo>
                  <a:lnTo>
                    <a:pt x="1767763" y="1748040"/>
                  </a:lnTo>
                  <a:lnTo>
                    <a:pt x="1812937" y="1722831"/>
                  </a:lnTo>
                  <a:lnTo>
                    <a:pt x="1871789" y="1690344"/>
                  </a:lnTo>
                  <a:lnTo>
                    <a:pt x="1922437" y="1662849"/>
                  </a:lnTo>
                  <a:lnTo>
                    <a:pt x="1964905" y="1640357"/>
                  </a:lnTo>
                  <a:lnTo>
                    <a:pt x="1999208" y="1622856"/>
                  </a:lnTo>
                  <a:lnTo>
                    <a:pt x="2038845" y="1605267"/>
                  </a:lnTo>
                  <a:lnTo>
                    <a:pt x="2113826" y="1581556"/>
                  </a:lnTo>
                  <a:lnTo>
                    <a:pt x="2134578" y="1574876"/>
                  </a:lnTo>
                  <a:lnTo>
                    <a:pt x="2175027" y="1560563"/>
                  </a:lnTo>
                  <a:lnTo>
                    <a:pt x="2211882" y="1544815"/>
                  </a:lnTo>
                  <a:lnTo>
                    <a:pt x="2254631" y="1519059"/>
                  </a:lnTo>
                  <a:lnTo>
                    <a:pt x="2270023" y="1490408"/>
                  </a:lnTo>
                  <a:lnTo>
                    <a:pt x="2268169" y="1472399"/>
                  </a:lnTo>
                  <a:lnTo>
                    <a:pt x="2239975" y="1440522"/>
                  </a:lnTo>
                  <a:lnTo>
                    <a:pt x="2192248" y="1431277"/>
                  </a:lnTo>
                  <a:lnTo>
                    <a:pt x="2175027" y="1430642"/>
                  </a:lnTo>
                  <a:lnTo>
                    <a:pt x="2135898" y="1430947"/>
                  </a:lnTo>
                  <a:lnTo>
                    <a:pt x="2093315" y="1431874"/>
                  </a:lnTo>
                  <a:lnTo>
                    <a:pt x="2047240" y="1433398"/>
                  </a:lnTo>
                  <a:lnTo>
                    <a:pt x="1946935" y="1437601"/>
                  </a:lnTo>
                  <a:lnTo>
                    <a:pt x="1897113" y="1439087"/>
                  </a:lnTo>
                  <a:lnTo>
                    <a:pt x="1848218" y="1439976"/>
                  </a:lnTo>
                  <a:lnTo>
                    <a:pt x="1800301" y="1440268"/>
                  </a:lnTo>
                  <a:lnTo>
                    <a:pt x="1750263" y="1439976"/>
                  </a:lnTo>
                  <a:lnTo>
                    <a:pt x="1699869" y="1439087"/>
                  </a:lnTo>
                  <a:lnTo>
                    <a:pt x="1649183" y="1437601"/>
                  </a:lnTo>
                  <a:lnTo>
                    <a:pt x="1548396" y="1433398"/>
                  </a:lnTo>
                  <a:lnTo>
                    <a:pt x="1501381" y="1431874"/>
                  </a:lnTo>
                  <a:lnTo>
                    <a:pt x="1457198" y="1430947"/>
                  </a:lnTo>
                  <a:lnTo>
                    <a:pt x="1415808" y="1430642"/>
                  </a:lnTo>
                  <a:lnTo>
                    <a:pt x="1403426" y="1431569"/>
                  </a:lnTo>
                  <a:lnTo>
                    <a:pt x="1358569" y="1453375"/>
                  </a:lnTo>
                  <a:lnTo>
                    <a:pt x="1345882" y="1480693"/>
                  </a:lnTo>
                  <a:lnTo>
                    <a:pt x="1347762" y="1494853"/>
                  </a:lnTo>
                  <a:lnTo>
                    <a:pt x="1375930" y="1528127"/>
                  </a:lnTo>
                  <a:lnTo>
                    <a:pt x="1423708" y="1554314"/>
                  </a:lnTo>
                  <a:lnTo>
                    <a:pt x="1440891" y="1563027"/>
                  </a:lnTo>
                  <a:lnTo>
                    <a:pt x="1458125" y="1572475"/>
                  </a:lnTo>
                  <a:lnTo>
                    <a:pt x="1490510" y="1595069"/>
                  </a:lnTo>
                  <a:lnTo>
                    <a:pt x="1518894" y="1623352"/>
                  </a:lnTo>
                  <a:lnTo>
                    <a:pt x="1533855" y="1661998"/>
                  </a:lnTo>
                  <a:lnTo>
                    <a:pt x="1535734" y="1685455"/>
                  </a:lnTo>
                  <a:lnTo>
                    <a:pt x="1532128" y="1699488"/>
                  </a:lnTo>
                  <a:lnTo>
                    <a:pt x="1503324" y="1735797"/>
                  </a:lnTo>
                  <a:lnTo>
                    <a:pt x="1447774" y="1782508"/>
                  </a:lnTo>
                  <a:lnTo>
                    <a:pt x="1413916" y="1808607"/>
                  </a:lnTo>
                  <a:lnTo>
                    <a:pt x="1376578" y="1836305"/>
                  </a:lnTo>
                  <a:lnTo>
                    <a:pt x="1335760" y="1865515"/>
                  </a:lnTo>
                  <a:lnTo>
                    <a:pt x="1292364" y="1895856"/>
                  </a:lnTo>
                  <a:lnTo>
                    <a:pt x="1246670" y="1926767"/>
                  </a:lnTo>
                  <a:lnTo>
                    <a:pt x="1198727" y="1958327"/>
                  </a:lnTo>
                  <a:lnTo>
                    <a:pt x="1148562" y="1990559"/>
                  </a:lnTo>
                  <a:lnTo>
                    <a:pt x="1098156" y="2022309"/>
                  </a:lnTo>
                  <a:lnTo>
                    <a:pt x="1049299" y="2052459"/>
                  </a:lnTo>
                  <a:lnTo>
                    <a:pt x="1002030" y="2081034"/>
                  </a:lnTo>
                  <a:lnTo>
                    <a:pt x="956386" y="2108047"/>
                  </a:lnTo>
                  <a:lnTo>
                    <a:pt x="912787" y="2133003"/>
                  </a:lnTo>
                  <a:lnTo>
                    <a:pt x="872020" y="2155482"/>
                  </a:lnTo>
                  <a:lnTo>
                    <a:pt x="834097" y="2175510"/>
                  </a:lnTo>
                  <a:lnTo>
                    <a:pt x="799007" y="2193099"/>
                  </a:lnTo>
                  <a:lnTo>
                    <a:pt x="745871" y="2217394"/>
                  </a:lnTo>
                  <a:lnTo>
                    <a:pt x="721448" y="2225446"/>
                  </a:lnTo>
                  <a:lnTo>
                    <a:pt x="701852" y="2220442"/>
                  </a:lnTo>
                  <a:lnTo>
                    <a:pt x="687806" y="2205444"/>
                  </a:lnTo>
                  <a:lnTo>
                    <a:pt x="679361" y="2180450"/>
                  </a:lnTo>
                  <a:lnTo>
                    <a:pt x="676529" y="2145436"/>
                  </a:lnTo>
                  <a:lnTo>
                    <a:pt x="676529" y="89979"/>
                  </a:lnTo>
                  <a:lnTo>
                    <a:pt x="675449" y="64884"/>
                  </a:lnTo>
                  <a:lnTo>
                    <a:pt x="658926" y="17538"/>
                  </a:lnTo>
                  <a:lnTo>
                    <a:pt x="621258" y="0"/>
                  </a:lnTo>
                  <a:lnTo>
                    <a:pt x="576046" y="0"/>
                  </a:lnTo>
                  <a:lnTo>
                    <a:pt x="565950" y="609"/>
                  </a:lnTo>
                  <a:lnTo>
                    <a:pt x="555866" y="2438"/>
                  </a:lnTo>
                  <a:lnTo>
                    <a:pt x="545795" y="5448"/>
                  </a:lnTo>
                  <a:lnTo>
                    <a:pt x="535787" y="9626"/>
                  </a:lnTo>
                  <a:lnTo>
                    <a:pt x="194703" y="139547"/>
                  </a:lnTo>
                  <a:lnTo>
                    <a:pt x="147269" y="157683"/>
                  </a:lnTo>
                  <a:lnTo>
                    <a:pt x="103835" y="179120"/>
                  </a:lnTo>
                  <a:lnTo>
                    <a:pt x="89890" y="209524"/>
                  </a:lnTo>
                  <a:lnTo>
                    <a:pt x="92214" y="225513"/>
                  </a:lnTo>
                  <a:lnTo>
                    <a:pt x="99225" y="238302"/>
                  </a:lnTo>
                  <a:lnTo>
                    <a:pt x="110947" y="247942"/>
                  </a:lnTo>
                  <a:lnTo>
                    <a:pt x="127393" y="254482"/>
                  </a:lnTo>
                  <a:lnTo>
                    <a:pt x="146608" y="259918"/>
                  </a:lnTo>
                  <a:lnTo>
                    <a:pt x="167182" y="266331"/>
                  </a:lnTo>
                  <a:lnTo>
                    <a:pt x="212153" y="282054"/>
                  </a:lnTo>
                  <a:lnTo>
                    <a:pt x="257175" y="305765"/>
                  </a:lnTo>
                  <a:lnTo>
                    <a:pt x="297116" y="342087"/>
                  </a:lnTo>
                  <a:lnTo>
                    <a:pt x="325450" y="398843"/>
                  </a:lnTo>
                  <a:lnTo>
                    <a:pt x="332549" y="438023"/>
                  </a:lnTo>
                  <a:lnTo>
                    <a:pt x="334911" y="484428"/>
                  </a:lnTo>
                  <a:lnTo>
                    <a:pt x="334911" y="2993021"/>
                  </a:lnTo>
                  <a:lnTo>
                    <a:pt x="330365" y="3062960"/>
                  </a:lnTo>
                  <a:lnTo>
                    <a:pt x="317093" y="3112884"/>
                  </a:lnTo>
                  <a:lnTo>
                    <a:pt x="295275" y="3147949"/>
                  </a:lnTo>
                  <a:lnTo>
                    <a:pt x="264553" y="3173082"/>
                  </a:lnTo>
                  <a:lnTo>
                    <a:pt x="227101" y="3190417"/>
                  </a:lnTo>
                  <a:lnTo>
                    <a:pt x="184696" y="3202952"/>
                  </a:lnTo>
                  <a:lnTo>
                    <a:pt x="161899" y="3208248"/>
                  </a:lnTo>
                  <a:lnTo>
                    <a:pt x="138493" y="3214141"/>
                  </a:lnTo>
                  <a:lnTo>
                    <a:pt x="114490" y="3220707"/>
                  </a:lnTo>
                  <a:lnTo>
                    <a:pt x="89890" y="3227984"/>
                  </a:lnTo>
                  <a:lnTo>
                    <a:pt x="70840" y="3233089"/>
                  </a:lnTo>
                  <a:lnTo>
                    <a:pt x="24904" y="3250209"/>
                  </a:lnTo>
                  <a:lnTo>
                    <a:pt x="1524" y="3281680"/>
                  </a:lnTo>
                  <a:lnTo>
                    <a:pt x="0" y="3297796"/>
                  </a:lnTo>
                  <a:lnTo>
                    <a:pt x="2933" y="3313569"/>
                  </a:lnTo>
                  <a:lnTo>
                    <a:pt x="47256" y="3340290"/>
                  </a:lnTo>
                  <a:lnTo>
                    <a:pt x="89230" y="3345840"/>
                  </a:lnTo>
                  <a:lnTo>
                    <a:pt x="119748" y="3347694"/>
                  </a:lnTo>
                  <a:lnTo>
                    <a:pt x="154584" y="3347110"/>
                  </a:lnTo>
                  <a:lnTo>
                    <a:pt x="194106" y="3345332"/>
                  </a:lnTo>
                  <a:lnTo>
                    <a:pt x="238302" y="3342348"/>
                  </a:lnTo>
                  <a:lnTo>
                    <a:pt x="337781" y="3333927"/>
                  </a:lnTo>
                  <a:lnTo>
                    <a:pt x="386829" y="3330918"/>
                  </a:lnTo>
                  <a:lnTo>
                    <a:pt x="434352" y="3329114"/>
                  </a:lnTo>
                  <a:lnTo>
                    <a:pt x="480428" y="3328517"/>
                  </a:lnTo>
                  <a:lnTo>
                    <a:pt x="522859" y="3329114"/>
                  </a:lnTo>
                  <a:lnTo>
                    <a:pt x="564629" y="3330918"/>
                  </a:lnTo>
                  <a:lnTo>
                    <a:pt x="605713" y="3333927"/>
                  </a:lnTo>
                  <a:lnTo>
                    <a:pt x="686892" y="3342348"/>
                  </a:lnTo>
                  <a:lnTo>
                    <a:pt x="728878" y="3345332"/>
                  </a:lnTo>
                  <a:lnTo>
                    <a:pt x="772045" y="3347110"/>
                  </a:lnTo>
                  <a:lnTo>
                    <a:pt x="816368" y="3347694"/>
                  </a:lnTo>
                  <a:lnTo>
                    <a:pt x="836231" y="3347085"/>
                  </a:lnTo>
                  <a:lnTo>
                    <a:pt x="875004" y="3342208"/>
                  </a:lnTo>
                  <a:lnTo>
                    <a:pt x="921994" y="3322878"/>
                  </a:lnTo>
                  <a:lnTo>
                    <a:pt x="931354" y="3298037"/>
                  </a:lnTo>
                  <a:lnTo>
                    <a:pt x="928687" y="3282200"/>
                  </a:lnTo>
                  <a:lnTo>
                    <a:pt x="920699" y="3269869"/>
                  </a:lnTo>
                  <a:lnTo>
                    <a:pt x="907453" y="3261017"/>
                  </a:lnTo>
                  <a:lnTo>
                    <a:pt x="888987" y="3255645"/>
                  </a:lnTo>
                  <a:lnTo>
                    <a:pt x="866597" y="3251136"/>
                  </a:lnTo>
                  <a:lnTo>
                    <a:pt x="842048" y="3245040"/>
                  </a:lnTo>
                  <a:lnTo>
                    <a:pt x="786498" y="3228149"/>
                  </a:lnTo>
                  <a:lnTo>
                    <a:pt x="750874" y="3212617"/>
                  </a:lnTo>
                  <a:lnTo>
                    <a:pt x="713828" y="3185909"/>
                  </a:lnTo>
                  <a:lnTo>
                    <a:pt x="685825" y="3140379"/>
                  </a:lnTo>
                  <a:lnTo>
                    <a:pt x="676529" y="3068675"/>
                  </a:lnTo>
                  <a:lnTo>
                    <a:pt x="676529" y="2361222"/>
                  </a:lnTo>
                  <a:lnTo>
                    <a:pt x="678738" y="2350312"/>
                  </a:lnTo>
                  <a:lnTo>
                    <a:pt x="685342" y="2342451"/>
                  </a:lnTo>
                  <a:lnTo>
                    <a:pt x="696302" y="2337701"/>
                  </a:lnTo>
                  <a:lnTo>
                    <a:pt x="711568" y="2336101"/>
                  </a:lnTo>
                  <a:lnTo>
                    <a:pt x="719937" y="2337993"/>
                  </a:lnTo>
                  <a:lnTo>
                    <a:pt x="756602" y="2366149"/>
                  </a:lnTo>
                  <a:lnTo>
                    <a:pt x="1510868" y="3078721"/>
                  </a:lnTo>
                  <a:lnTo>
                    <a:pt x="1552003" y="3126054"/>
                  </a:lnTo>
                  <a:lnTo>
                    <a:pt x="1565694" y="3158502"/>
                  </a:lnTo>
                  <a:lnTo>
                    <a:pt x="1563979" y="3170555"/>
                  </a:lnTo>
                  <a:lnTo>
                    <a:pt x="1538325" y="3203206"/>
                  </a:lnTo>
                  <a:lnTo>
                    <a:pt x="1489938" y="3224771"/>
                  </a:lnTo>
                  <a:lnTo>
                    <a:pt x="1439722" y="3233305"/>
                  </a:lnTo>
                  <a:lnTo>
                    <a:pt x="1411998" y="3238779"/>
                  </a:lnTo>
                  <a:lnTo>
                    <a:pt x="1365935" y="3250704"/>
                  </a:lnTo>
                  <a:lnTo>
                    <a:pt x="1328610" y="3281921"/>
                  </a:lnTo>
                  <a:lnTo>
                    <a:pt x="1326159" y="3298037"/>
                  </a:lnTo>
                  <a:lnTo>
                    <a:pt x="1328293" y="3313747"/>
                  </a:lnTo>
                  <a:lnTo>
                    <a:pt x="1360982" y="3340290"/>
                  </a:lnTo>
                  <a:lnTo>
                    <a:pt x="1407096" y="3345840"/>
                  </a:lnTo>
                  <a:lnTo>
                    <a:pt x="1475714" y="3347694"/>
                  </a:lnTo>
                  <a:lnTo>
                    <a:pt x="1520685" y="3347110"/>
                  </a:lnTo>
                  <a:lnTo>
                    <a:pt x="1565617" y="3345332"/>
                  </a:lnTo>
                  <a:lnTo>
                    <a:pt x="1610550" y="3342348"/>
                  </a:lnTo>
                  <a:lnTo>
                    <a:pt x="1701190" y="3333927"/>
                  </a:lnTo>
                  <a:lnTo>
                    <a:pt x="1748091" y="3330918"/>
                  </a:lnTo>
                  <a:lnTo>
                    <a:pt x="1796148" y="3329114"/>
                  </a:lnTo>
                  <a:lnTo>
                    <a:pt x="1845297" y="3328517"/>
                  </a:lnTo>
                  <a:lnTo>
                    <a:pt x="1901545" y="3329114"/>
                  </a:lnTo>
                  <a:lnTo>
                    <a:pt x="1955228" y="3330918"/>
                  </a:lnTo>
                  <a:lnTo>
                    <a:pt x="2006371" y="3333927"/>
                  </a:lnTo>
                  <a:lnTo>
                    <a:pt x="2101646" y="3342348"/>
                  </a:lnTo>
                  <a:lnTo>
                    <a:pt x="2146325" y="3345332"/>
                  </a:lnTo>
                  <a:lnTo>
                    <a:pt x="2189124" y="3347110"/>
                  </a:lnTo>
                  <a:lnTo>
                    <a:pt x="2230069" y="3347694"/>
                  </a:lnTo>
                  <a:lnTo>
                    <a:pt x="2286851" y="3344570"/>
                  </a:lnTo>
                  <a:lnTo>
                    <a:pt x="2327440" y="3335185"/>
                  </a:lnTo>
                  <a:lnTo>
                    <a:pt x="2351798" y="3319589"/>
                  </a:lnTo>
                  <a:lnTo>
                    <a:pt x="2359926" y="3297796"/>
                  </a:lnTo>
                  <a:close/>
                </a:path>
                <a:path w="4004945" h="3420110">
                  <a:moveTo>
                    <a:pt x="4004475" y="2052726"/>
                  </a:moveTo>
                  <a:lnTo>
                    <a:pt x="4001960" y="2010359"/>
                  </a:lnTo>
                  <a:lnTo>
                    <a:pt x="3994442" y="1962950"/>
                  </a:lnTo>
                  <a:lnTo>
                    <a:pt x="3981907" y="1910524"/>
                  </a:lnTo>
                  <a:lnTo>
                    <a:pt x="3964381" y="1853158"/>
                  </a:lnTo>
                  <a:lnTo>
                    <a:pt x="3946423" y="1805470"/>
                  </a:lnTo>
                  <a:lnTo>
                    <a:pt x="3924490" y="1758403"/>
                  </a:lnTo>
                  <a:lnTo>
                    <a:pt x="3898569" y="1711960"/>
                  </a:lnTo>
                  <a:lnTo>
                    <a:pt x="3868661" y="1666100"/>
                  </a:lnTo>
                  <a:lnTo>
                    <a:pt x="3834752" y="1620824"/>
                  </a:lnTo>
                  <a:lnTo>
                    <a:pt x="3803256" y="1584299"/>
                  </a:lnTo>
                  <a:lnTo>
                    <a:pt x="3768560" y="1549590"/>
                  </a:lnTo>
                  <a:lnTo>
                    <a:pt x="3730650" y="1516659"/>
                  </a:lnTo>
                  <a:lnTo>
                    <a:pt x="3689540" y="1485531"/>
                  </a:lnTo>
                  <a:lnTo>
                    <a:pt x="3676764" y="1477086"/>
                  </a:lnTo>
                  <a:lnTo>
                    <a:pt x="3676764" y="1773631"/>
                  </a:lnTo>
                  <a:lnTo>
                    <a:pt x="3675684" y="1807095"/>
                  </a:lnTo>
                  <a:lnTo>
                    <a:pt x="3667010" y="1864537"/>
                  </a:lnTo>
                  <a:lnTo>
                    <a:pt x="3648227" y="1910130"/>
                  </a:lnTo>
                  <a:lnTo>
                    <a:pt x="3612070" y="1947494"/>
                  </a:lnTo>
                  <a:lnTo>
                    <a:pt x="3556749" y="1977326"/>
                  </a:lnTo>
                  <a:lnTo>
                    <a:pt x="3479241" y="1998548"/>
                  </a:lnTo>
                  <a:lnTo>
                    <a:pt x="3432111" y="2005812"/>
                  </a:lnTo>
                  <a:lnTo>
                    <a:pt x="3389490" y="2010371"/>
                  </a:lnTo>
                  <a:lnTo>
                    <a:pt x="3341700" y="2013902"/>
                  </a:lnTo>
                  <a:lnTo>
                    <a:pt x="3288715" y="2016404"/>
                  </a:lnTo>
                  <a:lnTo>
                    <a:pt x="3230549" y="2017903"/>
                  </a:lnTo>
                  <a:lnTo>
                    <a:pt x="3167227" y="2018398"/>
                  </a:lnTo>
                  <a:lnTo>
                    <a:pt x="3001619" y="2017395"/>
                  </a:lnTo>
                  <a:lnTo>
                    <a:pt x="2920149" y="2015769"/>
                  </a:lnTo>
                  <a:lnTo>
                    <a:pt x="2879153" y="2014461"/>
                  </a:lnTo>
                  <a:lnTo>
                    <a:pt x="2814218" y="2010727"/>
                  </a:lnTo>
                  <a:lnTo>
                    <a:pt x="2771152" y="2005685"/>
                  </a:lnTo>
                  <a:lnTo>
                    <a:pt x="2735402" y="1991067"/>
                  </a:lnTo>
                  <a:lnTo>
                    <a:pt x="2732646" y="1983409"/>
                  </a:lnTo>
                  <a:lnTo>
                    <a:pt x="2732646" y="1973275"/>
                  </a:lnTo>
                  <a:lnTo>
                    <a:pt x="2742755" y="1907298"/>
                  </a:lnTo>
                  <a:lnTo>
                    <a:pt x="2755290" y="1869605"/>
                  </a:lnTo>
                  <a:lnTo>
                    <a:pt x="2772702" y="1828787"/>
                  </a:lnTo>
                  <a:lnTo>
                    <a:pt x="2794685" y="1786597"/>
                  </a:lnTo>
                  <a:lnTo>
                    <a:pt x="2820746" y="1745030"/>
                  </a:lnTo>
                  <a:lnTo>
                    <a:pt x="2850883" y="1704086"/>
                  </a:lnTo>
                  <a:lnTo>
                    <a:pt x="2885160" y="1663814"/>
                  </a:lnTo>
                  <a:lnTo>
                    <a:pt x="2923476" y="1625358"/>
                  </a:lnTo>
                  <a:lnTo>
                    <a:pt x="2966237" y="1589671"/>
                  </a:lnTo>
                  <a:lnTo>
                    <a:pt x="3013367" y="1556753"/>
                  </a:lnTo>
                  <a:lnTo>
                    <a:pt x="3064840" y="1526641"/>
                  </a:lnTo>
                  <a:lnTo>
                    <a:pt x="3108909" y="1505991"/>
                  </a:lnTo>
                  <a:lnTo>
                    <a:pt x="3155188" y="1489913"/>
                  </a:lnTo>
                  <a:lnTo>
                    <a:pt x="3203651" y="1478394"/>
                  </a:lnTo>
                  <a:lnTo>
                    <a:pt x="3254337" y="1471485"/>
                  </a:lnTo>
                  <a:lnTo>
                    <a:pt x="3307219" y="1469174"/>
                  </a:lnTo>
                  <a:lnTo>
                    <a:pt x="3358934" y="1471599"/>
                  </a:lnTo>
                  <a:lnTo>
                    <a:pt x="3407600" y="1478864"/>
                  </a:lnTo>
                  <a:lnTo>
                    <a:pt x="3453231" y="1490992"/>
                  </a:lnTo>
                  <a:lnTo>
                    <a:pt x="3495827" y="1507972"/>
                  </a:lnTo>
                  <a:lnTo>
                    <a:pt x="3535388" y="1529816"/>
                  </a:lnTo>
                  <a:lnTo>
                    <a:pt x="3571951" y="1556524"/>
                  </a:lnTo>
                  <a:lnTo>
                    <a:pt x="3609721" y="1593176"/>
                  </a:lnTo>
                  <a:lnTo>
                    <a:pt x="3639070" y="1633181"/>
                  </a:lnTo>
                  <a:lnTo>
                    <a:pt x="3660025" y="1676577"/>
                  </a:lnTo>
                  <a:lnTo>
                    <a:pt x="3672573" y="1723390"/>
                  </a:lnTo>
                  <a:lnTo>
                    <a:pt x="3676764" y="1773631"/>
                  </a:lnTo>
                  <a:lnTo>
                    <a:pt x="3676764" y="1477086"/>
                  </a:lnTo>
                  <a:lnTo>
                    <a:pt x="3597719" y="1428673"/>
                  </a:lnTo>
                  <a:lnTo>
                    <a:pt x="3554285" y="1407502"/>
                  </a:lnTo>
                  <a:lnTo>
                    <a:pt x="3508121" y="1389583"/>
                  </a:lnTo>
                  <a:lnTo>
                    <a:pt x="3459213" y="1374902"/>
                  </a:lnTo>
                  <a:lnTo>
                    <a:pt x="3407549" y="1363484"/>
                  </a:lnTo>
                  <a:lnTo>
                    <a:pt x="3353143" y="1355331"/>
                  </a:lnTo>
                  <a:lnTo>
                    <a:pt x="3295967" y="1350429"/>
                  </a:lnTo>
                  <a:lnTo>
                    <a:pt x="3236049" y="1348803"/>
                  </a:lnTo>
                  <a:lnTo>
                    <a:pt x="3178429" y="1350365"/>
                  </a:lnTo>
                  <a:lnTo>
                    <a:pt x="3122866" y="1355051"/>
                  </a:lnTo>
                  <a:lnTo>
                    <a:pt x="3069323" y="1362875"/>
                  </a:lnTo>
                  <a:lnTo>
                    <a:pt x="3017824" y="1373809"/>
                  </a:lnTo>
                  <a:lnTo>
                    <a:pt x="2968345" y="1387881"/>
                  </a:lnTo>
                  <a:lnTo>
                    <a:pt x="2920898" y="1405077"/>
                  </a:lnTo>
                  <a:lnTo>
                    <a:pt x="2875457" y="1425397"/>
                  </a:lnTo>
                  <a:lnTo>
                    <a:pt x="2832049" y="1448841"/>
                  </a:lnTo>
                  <a:lnTo>
                    <a:pt x="2790507" y="1474673"/>
                  </a:lnTo>
                  <a:lnTo>
                    <a:pt x="2750756" y="1502156"/>
                  </a:lnTo>
                  <a:lnTo>
                    <a:pt x="2712809" y="1531277"/>
                  </a:lnTo>
                  <a:lnTo>
                    <a:pt x="2676664" y="1562049"/>
                  </a:lnTo>
                  <a:lnTo>
                    <a:pt x="2642311" y="1594459"/>
                  </a:lnTo>
                  <a:lnTo>
                    <a:pt x="2609773" y="1628508"/>
                  </a:lnTo>
                  <a:lnTo>
                    <a:pt x="2579039" y="1664195"/>
                  </a:lnTo>
                  <a:lnTo>
                    <a:pt x="2550122" y="1701507"/>
                  </a:lnTo>
                  <a:lnTo>
                    <a:pt x="2522880" y="1740230"/>
                  </a:lnTo>
                  <a:lnTo>
                    <a:pt x="2497480" y="1780032"/>
                  </a:lnTo>
                  <a:lnTo>
                    <a:pt x="2473896" y="1820926"/>
                  </a:lnTo>
                  <a:lnTo>
                    <a:pt x="2452116" y="1862886"/>
                  </a:lnTo>
                  <a:lnTo>
                    <a:pt x="2432151" y="1905952"/>
                  </a:lnTo>
                  <a:lnTo>
                    <a:pt x="2413978" y="1950097"/>
                  </a:lnTo>
                  <a:lnTo>
                    <a:pt x="2397595" y="1995347"/>
                  </a:lnTo>
                  <a:lnTo>
                    <a:pt x="2382990" y="2041702"/>
                  </a:lnTo>
                  <a:lnTo>
                    <a:pt x="2368410" y="2095017"/>
                  </a:lnTo>
                  <a:lnTo>
                    <a:pt x="2356104" y="2147849"/>
                  </a:lnTo>
                  <a:lnTo>
                    <a:pt x="2346033" y="2200186"/>
                  </a:lnTo>
                  <a:lnTo>
                    <a:pt x="2338222" y="2252014"/>
                  </a:lnTo>
                  <a:lnTo>
                    <a:pt x="2332647" y="2303335"/>
                  </a:lnTo>
                  <a:lnTo>
                    <a:pt x="2329307" y="2354148"/>
                  </a:lnTo>
                  <a:lnTo>
                    <a:pt x="2328202" y="2404440"/>
                  </a:lnTo>
                  <a:lnTo>
                    <a:pt x="2329078" y="2462479"/>
                  </a:lnTo>
                  <a:lnTo>
                    <a:pt x="2331720" y="2518956"/>
                  </a:lnTo>
                  <a:lnTo>
                    <a:pt x="2336114" y="2573896"/>
                  </a:lnTo>
                  <a:lnTo>
                    <a:pt x="2342286" y="2627274"/>
                  </a:lnTo>
                  <a:lnTo>
                    <a:pt x="2350211" y="2679103"/>
                  </a:lnTo>
                  <a:lnTo>
                    <a:pt x="2359901" y="2729382"/>
                  </a:lnTo>
                  <a:lnTo>
                    <a:pt x="2371344" y="2778125"/>
                  </a:lnTo>
                  <a:lnTo>
                    <a:pt x="2384564" y="2825318"/>
                  </a:lnTo>
                  <a:lnTo>
                    <a:pt x="2399550" y="2870962"/>
                  </a:lnTo>
                  <a:lnTo>
                    <a:pt x="2416302" y="2915056"/>
                  </a:lnTo>
                  <a:lnTo>
                    <a:pt x="2434806" y="2957626"/>
                  </a:lnTo>
                  <a:lnTo>
                    <a:pt x="2455087" y="2998647"/>
                  </a:lnTo>
                  <a:lnTo>
                    <a:pt x="2477135" y="3038132"/>
                  </a:lnTo>
                  <a:lnTo>
                    <a:pt x="2500960" y="3076079"/>
                  </a:lnTo>
                  <a:lnTo>
                    <a:pt x="2526550" y="3112490"/>
                  </a:lnTo>
                  <a:lnTo>
                    <a:pt x="2553906" y="3147377"/>
                  </a:lnTo>
                  <a:lnTo>
                    <a:pt x="2584818" y="3182493"/>
                  </a:lnTo>
                  <a:lnTo>
                    <a:pt x="2617419" y="3215182"/>
                  </a:lnTo>
                  <a:lnTo>
                    <a:pt x="2651696" y="3245459"/>
                  </a:lnTo>
                  <a:lnTo>
                    <a:pt x="2687663" y="3273310"/>
                  </a:lnTo>
                  <a:lnTo>
                    <a:pt x="2725305" y="3298748"/>
                  </a:lnTo>
                  <a:lnTo>
                    <a:pt x="2764637" y="3321761"/>
                  </a:lnTo>
                  <a:lnTo>
                    <a:pt x="2805646" y="3342348"/>
                  </a:lnTo>
                  <a:lnTo>
                    <a:pt x="2848330" y="3360521"/>
                  </a:lnTo>
                  <a:lnTo>
                    <a:pt x="2892704" y="3376269"/>
                  </a:lnTo>
                  <a:lnTo>
                    <a:pt x="2938767" y="3389604"/>
                  </a:lnTo>
                  <a:lnTo>
                    <a:pt x="2986506" y="3400501"/>
                  </a:lnTo>
                  <a:lnTo>
                    <a:pt x="3035935" y="3408984"/>
                  </a:lnTo>
                  <a:lnTo>
                    <a:pt x="3087039" y="3415042"/>
                  </a:lnTo>
                  <a:lnTo>
                    <a:pt x="3139833" y="3418675"/>
                  </a:lnTo>
                  <a:lnTo>
                    <a:pt x="3194316" y="3419894"/>
                  </a:lnTo>
                  <a:lnTo>
                    <a:pt x="3248812" y="3418713"/>
                  </a:lnTo>
                  <a:lnTo>
                    <a:pt x="3300946" y="3415182"/>
                  </a:lnTo>
                  <a:lnTo>
                    <a:pt x="3350742" y="3409302"/>
                  </a:lnTo>
                  <a:lnTo>
                    <a:pt x="3398189" y="3401072"/>
                  </a:lnTo>
                  <a:lnTo>
                    <a:pt x="3443287" y="3390506"/>
                  </a:lnTo>
                  <a:lnTo>
                    <a:pt x="3486048" y="3377590"/>
                  </a:lnTo>
                  <a:lnTo>
                    <a:pt x="3526472" y="3362350"/>
                  </a:lnTo>
                  <a:lnTo>
                    <a:pt x="3579520" y="3338639"/>
                  </a:lnTo>
                  <a:lnTo>
                    <a:pt x="3628745" y="3313734"/>
                  </a:lnTo>
                  <a:lnTo>
                    <a:pt x="3674173" y="3287661"/>
                  </a:lnTo>
                  <a:lnTo>
                    <a:pt x="3715816" y="3260394"/>
                  </a:lnTo>
                  <a:lnTo>
                    <a:pt x="3753701" y="3231946"/>
                  </a:lnTo>
                  <a:lnTo>
                    <a:pt x="3795585" y="3196209"/>
                  </a:lnTo>
                  <a:lnTo>
                    <a:pt x="3831171" y="3161754"/>
                  </a:lnTo>
                  <a:lnTo>
                    <a:pt x="3860495" y="3128594"/>
                  </a:lnTo>
                  <a:lnTo>
                    <a:pt x="3883609" y="3096755"/>
                  </a:lnTo>
                  <a:lnTo>
                    <a:pt x="3913632" y="3046209"/>
                  </a:lnTo>
                  <a:lnTo>
                    <a:pt x="3923627" y="3019437"/>
                  </a:lnTo>
                  <a:lnTo>
                    <a:pt x="3920782" y="3001949"/>
                  </a:lnTo>
                  <a:lnTo>
                    <a:pt x="3878707" y="2979521"/>
                  </a:lnTo>
                  <a:lnTo>
                    <a:pt x="3836365" y="2997644"/>
                  </a:lnTo>
                  <a:lnTo>
                    <a:pt x="3809809" y="3028454"/>
                  </a:lnTo>
                  <a:lnTo>
                    <a:pt x="3793566" y="3045612"/>
                  </a:lnTo>
                  <a:lnTo>
                    <a:pt x="3753701" y="3081756"/>
                  </a:lnTo>
                  <a:lnTo>
                    <a:pt x="3700043" y="3117431"/>
                  </a:lnTo>
                  <a:lnTo>
                    <a:pt x="3628961" y="3149193"/>
                  </a:lnTo>
                  <a:lnTo>
                    <a:pt x="3554438" y="3168485"/>
                  </a:lnTo>
                  <a:lnTo>
                    <a:pt x="3509467" y="3174479"/>
                  </a:lnTo>
                  <a:lnTo>
                    <a:pt x="3459340" y="3178048"/>
                  </a:lnTo>
                  <a:lnTo>
                    <a:pt x="3404044" y="3179241"/>
                  </a:lnTo>
                  <a:lnTo>
                    <a:pt x="3347948" y="3178098"/>
                  </a:lnTo>
                  <a:lnTo>
                    <a:pt x="3294583" y="3174708"/>
                  </a:lnTo>
                  <a:lnTo>
                    <a:pt x="3243948" y="3169031"/>
                  </a:lnTo>
                  <a:lnTo>
                    <a:pt x="3196044" y="3161093"/>
                  </a:lnTo>
                  <a:lnTo>
                    <a:pt x="3150882" y="3150882"/>
                  </a:lnTo>
                  <a:lnTo>
                    <a:pt x="3108452" y="3138398"/>
                  </a:lnTo>
                  <a:lnTo>
                    <a:pt x="3068764" y="3123654"/>
                  </a:lnTo>
                  <a:lnTo>
                    <a:pt x="3031833" y="3106636"/>
                  </a:lnTo>
                  <a:lnTo>
                    <a:pt x="2986201" y="3081236"/>
                  </a:lnTo>
                  <a:lnTo>
                    <a:pt x="2944164" y="3053461"/>
                  </a:lnTo>
                  <a:lnTo>
                    <a:pt x="2905747" y="3023324"/>
                  </a:lnTo>
                  <a:lnTo>
                    <a:pt x="2870924" y="2990812"/>
                  </a:lnTo>
                  <a:lnTo>
                    <a:pt x="2839732" y="2955963"/>
                  </a:lnTo>
                  <a:lnTo>
                    <a:pt x="2812173" y="2918764"/>
                  </a:lnTo>
                  <a:lnTo>
                    <a:pt x="2787751" y="2879445"/>
                  </a:lnTo>
                  <a:lnTo>
                    <a:pt x="2766085" y="2838145"/>
                  </a:lnTo>
                  <a:lnTo>
                    <a:pt x="2747200" y="2794876"/>
                  </a:lnTo>
                  <a:lnTo>
                    <a:pt x="2731084" y="2749664"/>
                  </a:lnTo>
                  <a:lnTo>
                    <a:pt x="2717762" y="2702496"/>
                  </a:lnTo>
                  <a:lnTo>
                    <a:pt x="2707246" y="2653411"/>
                  </a:lnTo>
                  <a:lnTo>
                    <a:pt x="2698851" y="2603042"/>
                  </a:lnTo>
                  <a:lnTo>
                    <a:pt x="2691981" y="2552154"/>
                  </a:lnTo>
                  <a:lnTo>
                    <a:pt x="2686647" y="2500719"/>
                  </a:lnTo>
                  <a:lnTo>
                    <a:pt x="2682837" y="2448725"/>
                  </a:lnTo>
                  <a:lnTo>
                    <a:pt x="2680551" y="2396172"/>
                  </a:lnTo>
                  <a:lnTo>
                    <a:pt x="2679789" y="2343035"/>
                  </a:lnTo>
                  <a:lnTo>
                    <a:pt x="2679789" y="2237727"/>
                  </a:lnTo>
                  <a:lnTo>
                    <a:pt x="2680385" y="2216518"/>
                  </a:lnTo>
                  <a:lnTo>
                    <a:pt x="2682189" y="2197747"/>
                  </a:lnTo>
                  <a:lnTo>
                    <a:pt x="2685148" y="2181453"/>
                  </a:lnTo>
                  <a:lnTo>
                    <a:pt x="2689250" y="2167661"/>
                  </a:lnTo>
                  <a:lnTo>
                    <a:pt x="3904615" y="2167661"/>
                  </a:lnTo>
                  <a:lnTo>
                    <a:pt x="3934104" y="2166289"/>
                  </a:lnTo>
                  <a:lnTo>
                    <a:pt x="3975239" y="2155126"/>
                  </a:lnTo>
                  <a:lnTo>
                    <a:pt x="4000068" y="2110841"/>
                  </a:lnTo>
                  <a:lnTo>
                    <a:pt x="4003370" y="2084781"/>
                  </a:lnTo>
                  <a:lnTo>
                    <a:pt x="4004475" y="2052726"/>
                  </a:lnTo>
                  <a:close/>
                </a:path>
              </a:pathLst>
            </a:custGeom>
            <a:grpFill/>
          </p:spPr>
          <p:txBody>
            <a:bodyPr wrap="square" lIns="0" tIns="0" rIns="0" bIns="0" rtlCol="0"/>
            <a:lstStyle/>
            <a:p>
              <a:endParaRPr/>
            </a:p>
          </p:txBody>
        </p:sp>
      </p:grpSp>
      <p:pic>
        <p:nvPicPr>
          <p:cNvPr id="2" name="Picture 1">
            <a:extLst>
              <a:ext uri="{FF2B5EF4-FFF2-40B4-BE49-F238E27FC236}">
                <a16:creationId xmlns:a16="http://schemas.microsoft.com/office/drawing/2014/main" id="{899EC256-24E4-DF48-85E4-DD164D84AD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1848" y="22337659"/>
            <a:ext cx="2695184" cy="4042777"/>
          </a:xfrm>
          <a:prstGeom prst="rect">
            <a:avLst/>
          </a:prstGeom>
        </p:spPr>
      </p:pic>
      <p:sp>
        <p:nvSpPr>
          <p:cNvPr id="45" name="Rectangle 44">
            <a:extLst>
              <a:ext uri="{FF2B5EF4-FFF2-40B4-BE49-F238E27FC236}">
                <a16:creationId xmlns:a16="http://schemas.microsoft.com/office/drawing/2014/main" id="{8581DC14-F3AA-D344-B55E-16DA0EEBD46F}"/>
              </a:ext>
            </a:extLst>
          </p:cNvPr>
          <p:cNvSpPr/>
          <p:nvPr/>
        </p:nvSpPr>
        <p:spPr>
          <a:xfrm>
            <a:off x="24368761" y="15301433"/>
            <a:ext cx="5623559" cy="3969919"/>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p>
            <a:pPr>
              <a:spcAft>
                <a:spcPts val="1800"/>
              </a:spcAft>
            </a:pPr>
            <a:r>
              <a:rPr lang="en-US" sz="4000" i="1" dirty="0">
                <a:solidFill>
                  <a:schemeClr val="tx1">
                    <a:lumMod val="50000"/>
                    <a:lumOff val="50000"/>
                  </a:schemeClr>
                </a:solidFill>
              </a:rPr>
              <a:t>You might not have space to show everything you did. Choose a single coherent story to tell.</a:t>
            </a:r>
          </a:p>
        </p:txBody>
      </p:sp>
      <p:sp>
        <p:nvSpPr>
          <p:cNvPr id="3" name="TextBox 2">
            <a:extLst>
              <a:ext uri="{FF2B5EF4-FFF2-40B4-BE49-F238E27FC236}">
                <a16:creationId xmlns:a16="http://schemas.microsoft.com/office/drawing/2014/main" id="{E240607B-D89D-4B47-9372-874CE87CA72C}"/>
              </a:ext>
            </a:extLst>
          </p:cNvPr>
          <p:cNvSpPr txBox="1"/>
          <p:nvPr/>
        </p:nvSpPr>
        <p:spPr>
          <a:xfrm>
            <a:off x="32948495" y="2195759"/>
            <a:ext cx="2464649" cy="646331"/>
          </a:xfrm>
          <a:prstGeom prst="rect">
            <a:avLst/>
          </a:prstGeom>
          <a:noFill/>
        </p:spPr>
        <p:txBody>
          <a:bodyPr wrap="none" rtlCol="0">
            <a:spAutoFit/>
          </a:bodyPr>
          <a:lstStyle/>
          <a:p>
            <a:r>
              <a:rPr lang="en-US" sz="3600" dirty="0">
                <a:solidFill>
                  <a:srgbClr val="012169">
                    <a:alpha val="50000"/>
                  </a:srgbClr>
                </a:solidFill>
              </a:rPr>
              <a:t>Department</a:t>
            </a:r>
          </a:p>
        </p:txBody>
      </p:sp>
      <p:pic>
        <p:nvPicPr>
          <p:cNvPr id="4" name="Picture 3">
            <a:extLst>
              <a:ext uri="{FF2B5EF4-FFF2-40B4-BE49-F238E27FC236}">
                <a16:creationId xmlns:a16="http://schemas.microsoft.com/office/drawing/2014/main" id="{6E4E32EF-95AF-B845-9720-DEDDB4F561F7}"/>
              </a:ext>
            </a:extLst>
          </p:cNvPr>
          <p:cNvPicPr>
            <a:picLocks noChangeAspect="1"/>
          </p:cNvPicPr>
          <p:nvPr/>
        </p:nvPicPr>
        <p:blipFill>
          <a:blip r:embed="rId5" cstate="screen">
            <a:alphaModFix amt="85000"/>
            <a:extLst>
              <a:ext uri="{28A0092B-C50C-407E-A947-70E740481C1C}">
                <a14:useLocalDpi xmlns:a14="http://schemas.microsoft.com/office/drawing/2010/main"/>
              </a:ext>
            </a:extLst>
          </a:blip>
          <a:stretch>
            <a:fillRect/>
          </a:stretch>
        </p:blipFill>
        <p:spPr>
          <a:xfrm>
            <a:off x="32928660" y="8624716"/>
            <a:ext cx="2350225" cy="3525338"/>
          </a:xfrm>
          <a:prstGeom prst="rect">
            <a:avLst/>
          </a:prstGeom>
        </p:spPr>
      </p:pic>
    </p:spTree>
    <p:extLst>
      <p:ext uri="{BB962C8B-B14F-4D97-AF65-F5344CB8AC3E}">
        <p14:creationId xmlns:p14="http://schemas.microsoft.com/office/powerpoint/2010/main" val="207314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F99B6-4C55-A247-9B4E-198C1553D669}"/>
              </a:ext>
            </a:extLst>
          </p:cNvPr>
          <p:cNvSpPr txBox="1"/>
          <p:nvPr/>
        </p:nvSpPr>
        <p:spPr>
          <a:xfrm>
            <a:off x="1737360" y="5692140"/>
            <a:ext cx="33101280" cy="19956780"/>
          </a:xfrm>
          <a:prstGeom prst="rect">
            <a:avLst/>
          </a:prstGeom>
          <a:noFill/>
        </p:spPr>
        <p:txBody>
          <a:bodyPr wrap="square" numCol="2" spcCol="914400" rtlCol="0">
            <a:noAutofit/>
          </a:bodyPr>
          <a:lstStyle/>
          <a:p>
            <a:pPr marL="457200" indent="-457200">
              <a:spcAft>
                <a:spcPts val="2400"/>
              </a:spcAft>
              <a:buFont typeface="Arial" panose="020B0604020202020204" pitchFamily="34" charset="0"/>
              <a:buChar char="•"/>
            </a:pPr>
            <a:r>
              <a:rPr lang="en-US" sz="4800" b="1" dirty="0"/>
              <a:t>Tell a single short story</a:t>
            </a:r>
            <a:r>
              <a:rPr lang="en-US" sz="4800" dirty="0"/>
              <a:t> through your poster rather than trying to capture the entirety of your research project.</a:t>
            </a:r>
          </a:p>
          <a:p>
            <a:pPr marL="457200" indent="-457200">
              <a:spcAft>
                <a:spcPts val="2400"/>
              </a:spcAft>
              <a:buFont typeface="Arial" panose="020B0604020202020204" pitchFamily="34" charset="0"/>
              <a:buChar char="•"/>
            </a:pPr>
            <a:r>
              <a:rPr lang="en-US" sz="4800" dirty="0"/>
              <a:t>Make sure your poster has a </a:t>
            </a:r>
            <a:r>
              <a:rPr lang="en-US" sz="4800" b="1" dirty="0"/>
              <a:t>clear and descriptive title</a:t>
            </a:r>
            <a:r>
              <a:rPr lang="en-US" sz="4800" dirty="0"/>
              <a:t> and include the project team name somewhere on the poster.</a:t>
            </a:r>
          </a:p>
          <a:p>
            <a:pPr marL="457200" indent="-457200">
              <a:spcAft>
                <a:spcPts val="2400"/>
              </a:spcAft>
              <a:buFont typeface="Arial" panose="020B0604020202020204" pitchFamily="34" charset="0"/>
              <a:buChar char="•"/>
            </a:pPr>
            <a:r>
              <a:rPr lang="en-US" sz="4800" b="1" dirty="0"/>
              <a:t>Make your motivations and takeaways obvious from far away.</a:t>
            </a:r>
            <a:r>
              <a:rPr lang="en-US" sz="4800" dirty="0"/>
              <a:t> Don’t hide your story in tiny text. A compelling and obvious story will draw people in to talk about more details!</a:t>
            </a:r>
          </a:p>
          <a:p>
            <a:pPr marL="457200" indent="-457200">
              <a:spcAft>
                <a:spcPts val="2400"/>
              </a:spcAft>
              <a:buFont typeface="Arial" panose="020B0604020202020204" pitchFamily="34" charset="0"/>
              <a:buChar char="•"/>
            </a:pPr>
            <a:r>
              <a:rPr lang="en-US" sz="4800" b="1" dirty="0"/>
              <a:t>Use large, descriptive headings </a:t>
            </a:r>
            <a:r>
              <a:rPr lang="en-US" sz="4800" dirty="0"/>
              <a:t>to break up sections of your poster. Try using active statements that tell your story rather than standard nouns like introduction, methods, conclusion, etc.</a:t>
            </a:r>
          </a:p>
          <a:p>
            <a:pPr marL="457200" indent="-457200">
              <a:spcAft>
                <a:spcPts val="2400"/>
              </a:spcAft>
              <a:buFont typeface="Arial" panose="020B0604020202020204" pitchFamily="34" charset="0"/>
              <a:buChar char="•"/>
            </a:pPr>
            <a:r>
              <a:rPr lang="en-US" sz="4800" b="1" dirty="0"/>
              <a:t>Avoid big blocks of text</a:t>
            </a:r>
            <a:r>
              <a:rPr lang="en-US" sz="4800" dirty="0"/>
              <a:t> and small fonts. Try to keep the total text to 300-500 words and limit each line of text to 45-75 characters. Use a minimum font size of 22-24 points so text will be readable from a few feet away.</a:t>
            </a:r>
          </a:p>
          <a:p>
            <a:pPr marL="457200" indent="-457200">
              <a:spcAft>
                <a:spcPts val="2400"/>
              </a:spcAft>
              <a:buFont typeface="Arial" panose="020B0604020202020204" pitchFamily="34" charset="0"/>
              <a:buChar char="•"/>
            </a:pPr>
            <a:r>
              <a:rPr lang="en-US" sz="4800" b="1" dirty="0"/>
              <a:t>Choose bullet points</a:t>
            </a:r>
            <a:r>
              <a:rPr lang="en-US" sz="4800" dirty="0"/>
              <a:t> over block text when you can. The goal should be punchy statements not paragraphs whenever possible.</a:t>
            </a:r>
          </a:p>
          <a:p>
            <a:pPr marL="457200" indent="-457200">
              <a:spcAft>
                <a:spcPts val="2400"/>
              </a:spcAft>
              <a:buFont typeface="Arial" panose="020B0604020202020204" pitchFamily="34" charset="0"/>
              <a:buChar char="•"/>
            </a:pPr>
            <a:r>
              <a:rPr lang="en-US" sz="4800" dirty="0"/>
              <a:t>Limit text by </a:t>
            </a:r>
            <a:r>
              <a:rPr lang="en-US" sz="4800" b="1" dirty="0"/>
              <a:t>using diagrams, images and data visualizations</a:t>
            </a:r>
            <a:r>
              <a:rPr lang="en-US" sz="4800" dirty="0"/>
              <a:t> to tell parts of your story.</a:t>
            </a:r>
          </a:p>
          <a:p>
            <a:pPr marL="457200" indent="-457200">
              <a:spcAft>
                <a:spcPts val="2400"/>
              </a:spcAft>
              <a:buFont typeface="Arial" panose="020B0604020202020204" pitchFamily="34" charset="0"/>
              <a:buChar char="•"/>
            </a:pPr>
            <a:r>
              <a:rPr lang="en-US" sz="4800" b="1" dirty="0"/>
              <a:t>Incorporate white space</a:t>
            </a:r>
            <a:r>
              <a:rPr lang="en-US" sz="4800" dirty="0"/>
              <a:t> to avoid overcrowding information and present a clear grouping and flow. It will make your poster more comfortable to read.</a:t>
            </a:r>
          </a:p>
          <a:p>
            <a:pPr marL="457200" indent="-457200">
              <a:spcAft>
                <a:spcPts val="2400"/>
              </a:spcAft>
              <a:buFont typeface="Arial" panose="020B0604020202020204" pitchFamily="34" charset="0"/>
              <a:buChar char="•"/>
            </a:pPr>
            <a:r>
              <a:rPr lang="en-US" sz="4800" b="1" dirty="0"/>
              <a:t>Use high resolution images and simple graphics</a:t>
            </a:r>
            <a:r>
              <a:rPr lang="en-US" sz="4800" dirty="0"/>
              <a:t> to illustrate your points. Include credits and captions where necessary, and make sure images won’t be distorted or grainy when enlarged. (Check this by zooming in to view your poster at 400% to make sure everything looks crisp and clear.)</a:t>
            </a:r>
          </a:p>
          <a:p>
            <a:pPr marL="457200" indent="-457200">
              <a:spcAft>
                <a:spcPts val="2400"/>
              </a:spcAft>
              <a:buFont typeface="Arial" panose="020B0604020202020204" pitchFamily="34" charset="0"/>
              <a:buChar char="•"/>
            </a:pPr>
            <a:r>
              <a:rPr lang="en-US" sz="4800" b="1" dirty="0"/>
              <a:t>Use color </a:t>
            </a:r>
            <a:r>
              <a:rPr lang="en-US" sz="4800" dirty="0"/>
              <a:t>to emphasize important conclusions or to draw contrast between different thematic areas or sections of your poster. (For example, try using the same color for all data points and then a different color to accent an important piece of data or a conclusion.)</a:t>
            </a:r>
          </a:p>
          <a:p>
            <a:pPr marL="457200" indent="-457200">
              <a:spcAft>
                <a:spcPts val="2400"/>
              </a:spcAft>
              <a:buFont typeface="Arial" panose="020B0604020202020204" pitchFamily="34" charset="0"/>
              <a:buChar char="•"/>
            </a:pPr>
            <a:r>
              <a:rPr lang="en-US" sz="4800" b="1" dirty="0"/>
              <a:t>You can’t emphasize everything,</a:t>
            </a:r>
            <a:r>
              <a:rPr lang="en-US" sz="4800" dirty="0"/>
              <a:t> or the poster will be a big mess.</a:t>
            </a:r>
            <a:r>
              <a:rPr lang="en-US" sz="4800" b="1" dirty="0"/>
              <a:t> </a:t>
            </a:r>
            <a:r>
              <a:rPr lang="en-US" sz="4800" dirty="0"/>
              <a:t>It’s all important to you, but you need to choose what readers should notice first using size, contrast and color.</a:t>
            </a:r>
          </a:p>
          <a:p>
            <a:pPr marL="457200" indent="-457200">
              <a:spcAft>
                <a:spcPts val="2400"/>
              </a:spcAft>
              <a:buFont typeface="Arial" panose="020B0604020202020204" pitchFamily="34" charset="0"/>
              <a:buChar char="•"/>
            </a:pPr>
            <a:r>
              <a:rPr lang="en-US" sz="4800" b="1" dirty="0"/>
              <a:t>Align text to the left</a:t>
            </a:r>
            <a:r>
              <a:rPr lang="en-US" sz="4800" dirty="0"/>
              <a:t>. Avoid centering or fully justifying text, which can be harder for people to read.</a:t>
            </a:r>
          </a:p>
          <a:p>
            <a:pPr marL="457200" indent="-457200">
              <a:spcAft>
                <a:spcPts val="2400"/>
              </a:spcAft>
              <a:buFont typeface="Arial" panose="020B0604020202020204" pitchFamily="34" charset="0"/>
              <a:buChar char="•"/>
            </a:pPr>
            <a:r>
              <a:rPr lang="en-US" sz="4800" b="1" dirty="0"/>
              <a:t>Use your data to tell a story.</a:t>
            </a:r>
            <a:r>
              <a:rPr lang="en-US" sz="4800" dirty="0"/>
              <a:t> Keep in mind the variables in your data that are the most exciting. Find a way to highlight these.</a:t>
            </a:r>
          </a:p>
          <a:p>
            <a:pPr marL="457200" indent="-457200">
              <a:spcAft>
                <a:spcPts val="2400"/>
              </a:spcAft>
              <a:buFont typeface="Arial" panose="020B0604020202020204" pitchFamily="34" charset="0"/>
              <a:buChar char="•"/>
            </a:pPr>
            <a:r>
              <a:rPr lang="en-US" sz="4800" dirty="0"/>
              <a:t>Before you finalize your poster, </a:t>
            </a:r>
            <a:r>
              <a:rPr lang="en-US" sz="4800" b="1" dirty="0"/>
              <a:t>show it to as many people as you can</a:t>
            </a:r>
            <a:r>
              <a:rPr lang="en-US" sz="4800" dirty="0"/>
              <a:t> (including your team leaders and project manager) and leave time for incorporating their feedback.</a:t>
            </a:r>
          </a:p>
          <a:p>
            <a:pPr marL="457200" indent="-457200">
              <a:spcAft>
                <a:spcPts val="2400"/>
              </a:spcAft>
              <a:buFont typeface="Arial" panose="020B0604020202020204" pitchFamily="34" charset="0"/>
              <a:buChar char="•"/>
            </a:pPr>
            <a:r>
              <a:rPr lang="en-US" sz="4800" dirty="0">
                <a:hlinkClick r:id="rId2"/>
              </a:rPr>
              <a:t>https://brand.duke.edu/</a:t>
            </a:r>
            <a:r>
              <a:rPr lang="en-US" sz="4800" dirty="0"/>
              <a:t> for Duke colors, typography, logos and images</a:t>
            </a:r>
          </a:p>
          <a:p>
            <a:pPr marL="457200" indent="-457200">
              <a:spcAft>
                <a:spcPts val="2400"/>
              </a:spcAft>
            </a:pPr>
            <a:endParaRPr lang="en-US" sz="4800" dirty="0"/>
          </a:p>
        </p:txBody>
      </p:sp>
      <p:sp>
        <p:nvSpPr>
          <p:cNvPr id="3" name="TextBox 2">
            <a:extLst>
              <a:ext uri="{FF2B5EF4-FFF2-40B4-BE49-F238E27FC236}">
                <a16:creationId xmlns:a16="http://schemas.microsoft.com/office/drawing/2014/main" id="{2290A8BC-40A7-A84A-8604-C0104687CBB4}"/>
              </a:ext>
            </a:extLst>
          </p:cNvPr>
          <p:cNvSpPr txBox="1"/>
          <p:nvPr/>
        </p:nvSpPr>
        <p:spPr>
          <a:xfrm>
            <a:off x="1737360" y="2687776"/>
            <a:ext cx="13831415" cy="2246769"/>
          </a:xfrm>
          <a:prstGeom prst="rect">
            <a:avLst/>
          </a:prstGeom>
          <a:noFill/>
        </p:spPr>
        <p:txBody>
          <a:bodyPr wrap="none" rtlCol="0">
            <a:spAutoFit/>
          </a:bodyPr>
          <a:lstStyle/>
          <a:p>
            <a:r>
              <a:rPr lang="en-US" sz="8000" b="1" dirty="0">
                <a:solidFill>
                  <a:srgbClr val="B04300"/>
                </a:solidFill>
              </a:rPr>
              <a:t>Design Tips</a:t>
            </a:r>
          </a:p>
          <a:p>
            <a:pPr>
              <a:spcAft>
                <a:spcPts val="1800"/>
              </a:spcAft>
            </a:pPr>
            <a:r>
              <a:rPr lang="en-US" sz="6000" i="1" dirty="0">
                <a:solidFill>
                  <a:srgbClr val="1D6363"/>
                </a:solidFill>
              </a:rPr>
              <a:t>Keep your design simple &amp; decide on a story</a:t>
            </a:r>
          </a:p>
        </p:txBody>
      </p:sp>
      <p:sp>
        <p:nvSpPr>
          <p:cNvPr id="4" name="TextBox 3">
            <a:extLst>
              <a:ext uri="{FF2B5EF4-FFF2-40B4-BE49-F238E27FC236}">
                <a16:creationId xmlns:a16="http://schemas.microsoft.com/office/drawing/2014/main" id="{601ECE33-5803-2042-A974-81E148C79824}"/>
              </a:ext>
            </a:extLst>
          </p:cNvPr>
          <p:cNvSpPr txBox="1"/>
          <p:nvPr/>
        </p:nvSpPr>
        <p:spPr>
          <a:xfrm>
            <a:off x="18472493" y="4165104"/>
            <a:ext cx="16366147" cy="769441"/>
          </a:xfrm>
          <a:prstGeom prst="rect">
            <a:avLst/>
          </a:prstGeom>
          <a:noFill/>
        </p:spPr>
        <p:txBody>
          <a:bodyPr wrap="none" rtlCol="0">
            <a:spAutoFit/>
          </a:bodyPr>
          <a:lstStyle/>
          <a:p>
            <a:r>
              <a:rPr lang="en-US" sz="4400" dirty="0">
                <a:hlinkClick r:id="rId3"/>
              </a:rPr>
              <a:t>https://bassconnections.duke.edu/fac-team-resources/posters#Design</a:t>
            </a:r>
            <a:endParaRPr lang="en-US" sz="4400" dirty="0"/>
          </a:p>
        </p:txBody>
      </p:sp>
    </p:spTree>
    <p:extLst>
      <p:ext uri="{BB962C8B-B14F-4D97-AF65-F5344CB8AC3E}">
        <p14:creationId xmlns:p14="http://schemas.microsoft.com/office/powerpoint/2010/main" val="219252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D13DC8-71DC-FE4B-86B6-6FF6A20C8D1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0"/>
            <a:ext cx="34290000" cy="27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071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19191"/>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1004</Words>
  <Application>Microsoft Macintosh PowerPoint</Application>
  <PresentationFormat>Custom</PresentationFormat>
  <Paragraphs>60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Monson, Ph.D.</dc:creator>
  <cp:lastModifiedBy>Eric Monson, Ph.D.</cp:lastModifiedBy>
  <cp:revision>16</cp:revision>
  <dcterms:created xsi:type="dcterms:W3CDTF">2020-01-07T20:40:29Z</dcterms:created>
  <dcterms:modified xsi:type="dcterms:W3CDTF">2021-01-15T20:56:18Z</dcterms:modified>
</cp:coreProperties>
</file>